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764" r:id="rId1"/>
    <p:sldMasterId id="2147483765" r:id="rId2"/>
    <p:sldMasterId id="2147483766" r:id="rId3"/>
    <p:sldMasterId id="2147483767" r:id="rId4"/>
    <p:sldMasterId id="2147483768" r:id="rId5"/>
    <p:sldMasterId id="2147483769" r:id="rId6"/>
  </p:sldMasterIdLst>
  <p:notesMasterIdLst>
    <p:notesMasterId r:id="rId34"/>
  </p:notesMasterIdLst>
  <p:sldIdLst>
    <p:sldId id="257" r:id="rId7"/>
    <p:sldId id="258" r:id="rId8"/>
    <p:sldId id="287" r:id="rId9"/>
    <p:sldId id="260" r:id="rId10"/>
    <p:sldId id="262" r:id="rId11"/>
    <p:sldId id="263" r:id="rId12"/>
    <p:sldId id="284" r:id="rId13"/>
    <p:sldId id="285" r:id="rId14"/>
    <p:sldId id="286" r:id="rId15"/>
    <p:sldId id="261" r:id="rId16"/>
    <p:sldId id="278" r:id="rId17"/>
    <p:sldId id="279" r:id="rId18"/>
    <p:sldId id="277" r:id="rId19"/>
    <p:sldId id="280" r:id="rId20"/>
    <p:sldId id="264" r:id="rId21"/>
    <p:sldId id="281" r:id="rId22"/>
    <p:sldId id="265" r:id="rId23"/>
    <p:sldId id="283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Helvetica Neue Light" panose="020B0604020202020204" charset="0"/>
      <p:regular r:id="rId39"/>
      <p:bold r:id="rId40"/>
      <p:italic r:id="rId41"/>
      <p:bold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8" autoAdjust="0"/>
    <p:restoredTop sz="89792" autoAdjust="0"/>
  </p:normalViewPr>
  <p:slideViewPr>
    <p:cSldViewPr snapToGrid="0">
      <p:cViewPr varScale="1">
        <p:scale>
          <a:sx n="118" d="100"/>
          <a:sy n="118" d="100"/>
        </p:scale>
        <p:origin x="776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D58FF"/>
            </a:solidFill>
            <a:ln w="0">
              <a:solidFill>
                <a:srgbClr val="7030A0"/>
              </a:solidFill>
            </a:ln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6</c:v>
                </c:pt>
                <c:pt idx="1">
                  <c:v>5.3</c:v>
                </c:pt>
                <c:pt idx="2">
                  <c:v>4.5</c:v>
                </c:pt>
                <c:pt idx="3">
                  <c:v>3.7</c:v>
                </c:pt>
                <c:pt idx="4">
                  <c:v>3</c:v>
                </c:pt>
                <c:pt idx="5">
                  <c:v>2.6</c:v>
                </c:pt>
                <c:pt idx="6">
                  <c:v>2.2999999999999998</c:v>
                </c:pt>
                <c:pt idx="7">
                  <c:v>2</c:v>
                </c:pt>
                <c:pt idx="8">
                  <c:v>1.8</c:v>
                </c:pt>
                <c:pt idx="9">
                  <c:v>1.5</c:v>
                </c:pt>
                <c:pt idx="10">
                  <c:v>1.1000000000000001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Length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1920</c:v>
                      </c:pt>
                      <c:pt idx="1">
                        <c:v>1930</c:v>
                      </c:pt>
                      <c:pt idx="2">
                        <c:v>1940</c:v>
                      </c:pt>
                      <c:pt idx="3">
                        <c:v>1950</c:v>
                      </c:pt>
                      <c:pt idx="4">
                        <c:v>1960</c:v>
                      </c:pt>
                      <c:pt idx="5">
                        <c:v>1970</c:v>
                      </c:pt>
                      <c:pt idx="6">
                        <c:v>1980</c:v>
                      </c:pt>
                      <c:pt idx="7">
                        <c:v>1990</c:v>
                      </c:pt>
                      <c:pt idx="8">
                        <c:v>2000</c:v>
                      </c:pt>
                      <c:pt idx="9">
                        <c:v>2010's</c:v>
                      </c:pt>
                      <c:pt idx="10">
                        <c:v>2020's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7D9-490E-AF18-22E5DC977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402207128"/>
        <c:axId val="402200896"/>
      </c:barChart>
      <c:catAx>
        <c:axId val="402207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</c:spPr>
        <c:txPr>
          <a:bodyPr/>
          <a:lstStyle/>
          <a:p>
            <a:pPr>
              <a:defRPr>
                <a:solidFill>
                  <a:srgbClr val="7D58FF"/>
                </a:solidFill>
              </a:defRPr>
            </a:pPr>
            <a:endParaRPr lang="en-US"/>
          </a:p>
        </c:txPr>
        <c:crossAx val="402200896"/>
        <c:crosses val="autoZero"/>
        <c:auto val="1"/>
        <c:lblAlgn val="ctr"/>
        <c:lblOffset val="100"/>
        <c:noMultiLvlLbl val="0"/>
      </c:catAx>
      <c:valAx>
        <c:axId val="4022008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02207128"/>
        <c:crosses val="autoZero"/>
        <c:crossBetween val="between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562418a68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562418a68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813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562418a6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562418a68_0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172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562418a6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g4562418a68_1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107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4562418a68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4562418a68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4562418a68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4562418a68_0_6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4562418a68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4562418a68_0_4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4562418a6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4562418a68_0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562418a68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562418a68_0_4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562418a68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4562418a68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562418a68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4562418a68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562418a68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562418a68_0_4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562418a68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562418a68_0_4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562418a68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562418a68_0_6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465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562418a68_9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4562418a68_9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562418a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4562418a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sym typeface="Source Sans Pr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562418a6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g4562418a6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60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562418a68_1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4" name="Google Shape;694;g4562418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16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Third (Body)">
  <p:cSld name="Slide Split Third (Body)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5"/>
          <p:cNvSpPr/>
          <p:nvPr/>
        </p:nvSpPr>
        <p:spPr>
          <a:xfrm>
            <a:off x="0" y="-1"/>
            <a:ext cx="3048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105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22701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5" name="Google Shape;565;p105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2270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6" name="Google Shape;566;p105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7" name="Google Shape;567;p105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Third (Title, Body)">
  <p:cSld name="Slide Split Third (Title, Body)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6"/>
          <p:cNvSpPr/>
          <p:nvPr/>
        </p:nvSpPr>
        <p:spPr>
          <a:xfrm>
            <a:off x="0" y="-1"/>
            <a:ext cx="3048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106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22701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1" name="Google Shape;571;p106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22701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2" name="Google Shape;572;p106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2270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3" name="Google Shape;573;p106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4" name="Google Shape;574;p106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Half (Body)">
  <p:cSld name="Slide Split Half (Body)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7"/>
          <p:cNvSpPr/>
          <p:nvPr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107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8" name="Google Shape;578;p107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9" name="Google Shape;579;p107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0" name="Google Shape;580;p107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Half (Title, Body)">
  <p:cSld name="Slide Split Half (Title, Body)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8"/>
          <p:cNvSpPr/>
          <p:nvPr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108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3792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4" name="Google Shape;584;p108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5" name="Google Shape;585;p108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6" name="Google Shape;586;p108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7" name="Google Shape;587;p10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Left (Body)">
  <p:cSld name="Slide Split Image Left (Body)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9"/>
          <p:cNvSpPr>
            <a:spLocks noGrp="1"/>
          </p:cNvSpPr>
          <p:nvPr>
            <p:ph type="pic" idx="2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0" name="Google Shape;590;p109"/>
          <p:cNvSpPr txBox="1">
            <a:spLocks noGrp="1"/>
          </p:cNvSpPr>
          <p:nvPr>
            <p:ph type="body" idx="1"/>
          </p:nvPr>
        </p:nvSpPr>
        <p:spPr>
          <a:xfrm>
            <a:off x="4958334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1" name="Google Shape;591;p109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109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3" name="Google Shape;593;p10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Left (Title, Body)">
  <p:cSld name="Slide Split Image Left (Title, Body)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>
            <a:spLocks noGrp="1"/>
          </p:cNvSpPr>
          <p:nvPr>
            <p:ph type="pic" idx="2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6" name="Google Shape;596;p110"/>
          <p:cNvSpPr txBox="1">
            <a:spLocks noGrp="1"/>
          </p:cNvSpPr>
          <p:nvPr>
            <p:ph type="body" idx="1"/>
          </p:nvPr>
        </p:nvSpPr>
        <p:spPr>
          <a:xfrm>
            <a:off x="4958334" y="1207008"/>
            <a:ext cx="3792300" cy="3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7" name="Google Shape;597;p110"/>
          <p:cNvSpPr txBox="1">
            <a:spLocks noGrp="1"/>
          </p:cNvSpPr>
          <p:nvPr>
            <p:ph type="title"/>
          </p:nvPr>
        </p:nvSpPr>
        <p:spPr>
          <a:xfrm>
            <a:off x="4958334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8" name="Google Shape;598;p110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9" name="Google Shape;599;p110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0" name="Google Shape;600;p11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Right (Body)">
  <p:cSld name="Slide Split Image Right (Body)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1"/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3" name="Google Shape;603;p111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4" name="Google Shape;604;p111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5" name="Google Shape;605;p11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111"/>
          <p:cNvSpPr txBox="1">
            <a:spLocks noGrp="1"/>
          </p:cNvSpPr>
          <p:nvPr>
            <p:ph type="body" idx="4"/>
          </p:nvPr>
        </p:nvSpPr>
        <p:spPr>
          <a:xfrm>
            <a:off x="390906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Right (Title, Body)">
  <p:cSld name="Slide Split Image Right (Title, Body)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2"/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112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0" name="Google Shape;610;p112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1" name="Google Shape;611;p11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112"/>
          <p:cNvSpPr txBox="1">
            <a:spLocks noGrp="1"/>
          </p:cNvSpPr>
          <p:nvPr>
            <p:ph type="body" idx="4"/>
          </p:nvPr>
        </p:nvSpPr>
        <p:spPr>
          <a:xfrm>
            <a:off x="390906" y="1207008"/>
            <a:ext cx="3792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3" name="Google Shape;613;p112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, Body)">
  <p:cSld name="Slide (Split Alt, Title, Body)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3"/>
          <p:cNvSpPr/>
          <p:nvPr/>
        </p:nvSpPr>
        <p:spPr>
          <a:xfrm>
            <a:off x="0" y="0"/>
            <a:ext cx="30480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1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7" name="Google Shape;617;p113"/>
          <p:cNvSpPr txBox="1">
            <a:spLocks noGrp="1"/>
          </p:cNvSpPr>
          <p:nvPr>
            <p:ph type="body" idx="1"/>
          </p:nvPr>
        </p:nvSpPr>
        <p:spPr>
          <a:xfrm>
            <a:off x="3505200" y="457200"/>
            <a:ext cx="5200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8" name="Google Shape;618;p11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 1">
  <p:cSld name="Slide (Title)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1" name="Google Shape;621;p11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Body)">
  <p:cSld name="Slide (Title, Body)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4" name="Google Shape;624;p115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2296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5" name="Google Shape;625;p11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 2">
  <p:cSld name="Slide (Title)_2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8" name="Google Shape;628;p116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7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)">
  <p:cSld name="Slide (Split Alt, Title)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8"/>
          <p:cNvSpPr/>
          <p:nvPr/>
        </p:nvSpPr>
        <p:spPr>
          <a:xfrm>
            <a:off x="0" y="0"/>
            <a:ext cx="30480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1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4" name="Google Shape;634;p118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TITLE_AND_BODY_1">
    <p:bg>
      <p:bgPr>
        <a:solidFill>
          <a:srgbClr val="251A4C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19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5138"/>
            <a:ext cx="9144485" cy="513836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1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953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8" name="Google Shape;638;p119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2 Col Body) 1">
  <p:cSld name="Slide (Title, 2 Col Body)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1" name="Google Shape;641;p120"/>
          <p:cNvSpPr txBox="1">
            <a:spLocks noGrp="1"/>
          </p:cNvSpPr>
          <p:nvPr>
            <p:ph type="body" idx="1"/>
          </p:nvPr>
        </p:nvSpPr>
        <p:spPr>
          <a:xfrm>
            <a:off x="4800600" y="1428750"/>
            <a:ext cx="38862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2" name="Google Shape;642;p120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38862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3" name="Google Shape;643;p120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1">
  <p:cSld name="TITLE_AND_BODY_2">
    <p:bg>
      <p:bgPr>
        <a:solidFill>
          <a:srgbClr val="251A4C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1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5138"/>
            <a:ext cx="9144485" cy="513836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2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953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7" name="Google Shape;647;p121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 3">
  <p:cSld name="Slide (Title)_3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122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i="0" u="none" strike="noStrike" cap="none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1F222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sz="2325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F222E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3991356" y="4066794"/>
            <a:ext cx="4759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6947100" cy="22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390906" y="3017520"/>
            <a:ext cx="6947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" name="Google Shape;72;p17" descr="mesosphere-logo-inver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79612"/>
            <a:ext cx="1643063" cy="2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Dark Grey)">
  <p:cSld name="Chapter (Dark Grey)">
    <p:bg>
      <p:bgPr>
        <a:solidFill>
          <a:srgbClr val="1B2029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Purple)">
  <p:cSld name="Chapter (Purple)">
    <p:bg>
      <p:bgPr>
        <a:solidFill>
          <a:srgbClr val="7D58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Pink)">
  <p:cSld name="Chapter (Pink)">
    <p:bg>
      <p:bgPr>
        <a:solidFill>
          <a:srgbClr val="FF007D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Light Grey)">
  <p:cSld name="Chapter (Light Grey)">
    <p:bg>
      <p:bgPr>
        <a:solidFill>
          <a:srgbClr val="DADDE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B2029"/>
              </a:buClr>
              <a:buSzPts val="3500"/>
              <a:buFont typeface="Roboto"/>
              <a:buNone/>
              <a:defRPr sz="35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1 Col Body)">
  <p:cSld name="Slide (1 Col Body)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8366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1 Col Body)">
  <p:cSld name="Slide (Title, 1 Col Body)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8366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2 Col Body)">
  <p:cSld name="Slide (2 Col Bod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4656582" y="692658"/>
            <a:ext cx="41010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41010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2 Col Body)">
  <p:cSld name="Slide (Title, 2 Col Bod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4656582" y="1207008"/>
            <a:ext cx="41010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41010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3 Col)">
  <p:cSld name="Slide (3 Col)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323697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3"/>
          </p:nvPr>
        </p:nvSpPr>
        <p:spPr>
          <a:xfrm>
            <a:off x="6083046" y="692658"/>
            <a:ext cx="26745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4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5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3 Col Body)">
  <p:cSld name="Slide (Title, 3 Col Body)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0118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3"/>
          </p:nvPr>
        </p:nvSpPr>
        <p:spPr>
          <a:xfrm>
            <a:off x="6083046" y="1207008"/>
            <a:ext cx="26745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4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5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4 Col Body)">
  <p:cSld name="Slide (4 Col Body)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2523744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19545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3"/>
          </p:nvPr>
        </p:nvSpPr>
        <p:spPr>
          <a:xfrm>
            <a:off x="4656581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4"/>
          </p:nvPr>
        </p:nvSpPr>
        <p:spPr>
          <a:xfrm>
            <a:off x="6789420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5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6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4 Col Body)">
  <p:cSld name="Slide (Title, 4 Col Body)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2523743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19545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3"/>
          </p:nvPr>
        </p:nvSpPr>
        <p:spPr>
          <a:xfrm>
            <a:off x="4656581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4"/>
          </p:nvPr>
        </p:nvSpPr>
        <p:spPr>
          <a:xfrm>
            <a:off x="6789420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5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6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Left (Body)">
  <p:cSld name="Slide Content Left (Body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Left (Title, Body)">
  <p:cSld name="Slide Content Left (Title, Body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268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Right (Body)">
  <p:cSld name="Slide Content Right (Body)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3"/>
          </p:nvPr>
        </p:nvSpPr>
        <p:spPr>
          <a:xfrm>
            <a:off x="6076188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Right (Title, Body)">
  <p:cSld name="Slide Content Right (Title, Body)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6076188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6076188" y="692658"/>
            <a:ext cx="268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Third (Body)">
  <p:cSld name="Slide Split Third (Body)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>
            <a:off x="0" y="-1"/>
            <a:ext cx="3048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22701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2270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Third (Title, Body)">
  <p:cSld name="Slide Split Third (Title, Body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0" y="-1"/>
            <a:ext cx="3048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22701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22701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2270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Half (Body)">
  <p:cSld name="Slide Split Half (Body)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/>
          <p:nvPr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Half (Title, Body)">
  <p:cSld name="Slide Split Half (Title, Body)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/>
          <p:nvPr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3792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Left (Body)">
  <p:cSld name="Slide Split Image Left (Body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>
            <a:spLocks noGrp="1"/>
          </p:cNvSpPr>
          <p:nvPr>
            <p:ph type="pic" idx="2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4958334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Left (Title, Body)">
  <p:cSld name="Slide Split Image Left (Title, Body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>
            <a:spLocks noGrp="1"/>
          </p:cNvSpPr>
          <p:nvPr>
            <p:ph type="pic" idx="2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2" name="Google Shape;242;p41"/>
          <p:cNvSpPr txBox="1">
            <a:spLocks noGrp="1"/>
          </p:cNvSpPr>
          <p:nvPr>
            <p:ph type="body" idx="1"/>
          </p:nvPr>
        </p:nvSpPr>
        <p:spPr>
          <a:xfrm>
            <a:off x="4958334" y="1207008"/>
            <a:ext cx="3792300" cy="3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958334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Google Shape;246;p4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Right (Body)">
  <p:cSld name="Slide Split Image Right (Body)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4"/>
          </p:nvPr>
        </p:nvSpPr>
        <p:spPr>
          <a:xfrm>
            <a:off x="390906" y="692658"/>
            <a:ext cx="3792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plit Image Right (Title, Body)">
  <p:cSld name="Slide Split Image Right (Title, Body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37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4"/>
          </p:nvPr>
        </p:nvSpPr>
        <p:spPr>
          <a:xfrm>
            <a:off x="390906" y="1207008"/>
            <a:ext cx="3792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3792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5913600" y="4641319"/>
            <a:ext cx="294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7"/>
          <p:cNvSpPr>
            <a:spLocks noGrp="1"/>
          </p:cNvSpPr>
          <p:nvPr>
            <p:ph type="title" hasCustomPrompt="1"/>
          </p:nvPr>
        </p:nvSpPr>
        <p:spPr>
          <a:xfrm>
            <a:off x="342856" y="240030"/>
            <a:ext cx="8399957" cy="34624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spAutoFit/>
          </a:bodyPr>
          <a:lstStyle>
            <a:lvl1pPr algn="l">
              <a:lnSpc>
                <a:spcPct val="100000"/>
              </a:lnSpc>
              <a:defRPr sz="2250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87585" y="4959606"/>
            <a:ext cx="316036" cy="9749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6C6C6C"/>
                </a:solidFill>
              </a:defRPr>
            </a:lvl1pPr>
          </a:lstStyle>
          <a:p>
            <a:pPr defTabSz="219075" hangingPunct="0"/>
            <a:fld id="{4920C197-AAEF-954F-8F3C-1AB3926A3FC3}" type="slidenum">
              <a:rPr lang="en-US" smtClean="0">
                <a:sym typeface="Helvetica Light"/>
              </a:rPr>
              <a:pPr defTabSz="219075" hangingPunct="0"/>
              <a:t>‹#›</a:t>
            </a:fld>
            <a:endParaRPr lang="en-US" dirty="0"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49" y="4823426"/>
            <a:ext cx="1292565" cy="233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75"/>
          <p:cNvSpPr/>
          <p:nvPr userDrawn="1"/>
        </p:nvSpPr>
        <p:spPr>
          <a:xfrm>
            <a:off x="0" y="171450"/>
            <a:ext cx="102857" cy="754380"/>
          </a:xfrm>
          <a:prstGeom prst="rect">
            <a:avLst/>
          </a:prstGeom>
          <a:solidFill>
            <a:srgbClr val="D9232E"/>
          </a:solidFill>
          <a:ln w="12700">
            <a:miter lim="400000"/>
          </a:ln>
        </p:spPr>
        <p:txBody>
          <a:bodyPr lIns="17143" rIns="17143"/>
          <a:lstStyle/>
          <a:p>
            <a:pPr marL="0" marR="0" lvl="0" indent="0" algn="ctr" defTabSz="8214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>
                <a:solidFill>
                  <a:srgbClr val="E33A3C"/>
                </a:solidFill>
                <a:uFill>
                  <a:solidFill>
                    <a:srgbClr val="444444"/>
                  </a:solidFill>
                </a:uFill>
              </a:defRPr>
            </a:pPr>
            <a:endParaRPr kumimoji="0" sz="3375" b="0" i="0" u="none" strike="noStrike" kern="0" cap="none" spc="0" normalizeH="0" baseline="0" noProof="0">
              <a:ln>
                <a:noFill/>
              </a:ln>
              <a:solidFill>
                <a:srgbClr val="E33A3C"/>
              </a:solidFill>
              <a:effectLst/>
              <a:uLnTx/>
              <a:uFill>
                <a:solidFill>
                  <a:srgbClr val="444444"/>
                </a:solidFill>
              </a:uFill>
              <a:latin typeface="Arial" panose="020B0604020202020204"/>
              <a:ea typeface="+mn-ea"/>
              <a:cs typeface="+mn-cs"/>
              <a:sym typeface="Helvetica Light"/>
            </a:endParaRPr>
          </a:p>
        </p:txBody>
      </p:sp>
      <p:sp>
        <p:nvSpPr>
          <p:cNvPr id="8" name="Shape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2856" y="582931"/>
            <a:ext cx="8399957" cy="230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342856" y="1371601"/>
            <a:ext cx="8399957" cy="285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50" b="1">
                <a:solidFill>
                  <a:schemeClr val="accent6"/>
                </a:solidFill>
              </a:defRPr>
            </a:lvl1pPr>
            <a:lvl2pPr marL="171433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2pPr>
            <a:lvl3pPr marL="342866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3pPr>
            <a:lvl4pPr marL="514299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4pPr>
            <a:lvl5pPr marL="685732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342856" y="1714500"/>
            <a:ext cx="8399957" cy="285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6"/>
                </a:solidFill>
              </a:defRPr>
            </a:lvl1pPr>
            <a:lvl2pPr marL="171433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2pPr>
            <a:lvl3pPr marL="342866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3pPr>
            <a:lvl4pPr marL="514299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4pPr>
            <a:lvl5pPr marL="685732" indent="0">
              <a:lnSpc>
                <a:spcPct val="100000"/>
              </a:lnSpc>
              <a:buNone/>
              <a:defRPr>
                <a:solidFill>
                  <a:srgbClr val="6C6C6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699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1_Slide (Title)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sz="2325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8924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F222E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4061798" y="4152900"/>
            <a:ext cx="462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8199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6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" name="Google Shape;271;p45"/>
          <p:cNvSpPr txBox="1">
            <a:spLocks noGrp="1"/>
          </p:cNvSpPr>
          <p:nvPr>
            <p:ph type="body" idx="2"/>
          </p:nvPr>
        </p:nvSpPr>
        <p:spPr>
          <a:xfrm>
            <a:off x="457200" y="3295650"/>
            <a:ext cx="681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2" name="Google Shape;272;p45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3888"/>
            <a:ext cx="1858200" cy="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Body)" type="tx">
  <p:cSld name="TITLE_AND_BODY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)">
  <p:cSld name="Slide (Split Alt, Title)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/>
          <p:nvPr/>
        </p:nvSpPr>
        <p:spPr>
          <a:xfrm>
            <a:off x="0" y="0"/>
            <a:ext cx="32766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47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3 Col Body)">
  <p:cSld name="Slide (Title, 3 Col Body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32766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3"/>
          </p:nvPr>
        </p:nvSpPr>
        <p:spPr>
          <a:xfrm>
            <a:off x="60960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">
  <p:cSld name="Bumper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35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1" name="Google Shape;291;p49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rgbClr val="1F222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/>
          <p:nvPr/>
        </p:nvSpPr>
        <p:spPr>
          <a:xfrm>
            <a:off x="0" y="0"/>
            <a:ext cx="58674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953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Body)">
  <p:cSld name="Slide (Title, Body)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5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2 Col Body)">
  <p:cSld name="Slide (Title, 2 Col Body)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54"/>
          <p:cNvSpPr txBox="1">
            <a:spLocks noGrp="1"/>
          </p:cNvSpPr>
          <p:nvPr>
            <p:ph type="body" idx="1"/>
          </p:nvPr>
        </p:nvSpPr>
        <p:spPr>
          <a:xfrm>
            <a:off x="4686300" y="1428750"/>
            <a:ext cx="40005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54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40005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)">
  <p:cSld name="Slide (Split, Title)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5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" name="Google Shape;316;p5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, Body)">
  <p:cSld name="Slide (Split, Title, Body)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body" idx="1"/>
          </p:nvPr>
        </p:nvSpPr>
        <p:spPr>
          <a:xfrm>
            <a:off x="3733800" y="457200"/>
            <a:ext cx="5038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, Body)">
  <p:cSld name="Slide (Split Alt, Title, Body)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/>
          <p:nvPr/>
        </p:nvSpPr>
        <p:spPr>
          <a:xfrm>
            <a:off x="0" y="0"/>
            <a:ext cx="32766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57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6" name="Google Shape;326;p57"/>
          <p:cNvSpPr txBox="1">
            <a:spLocks noGrp="1"/>
          </p:cNvSpPr>
          <p:nvPr>
            <p:ph type="body" idx="1"/>
          </p:nvPr>
        </p:nvSpPr>
        <p:spPr>
          <a:xfrm>
            <a:off x="3733800" y="457200"/>
            <a:ext cx="5038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F222E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9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5138"/>
            <a:ext cx="9151142" cy="513836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 txBox="1">
            <a:spLocks noGrp="1"/>
          </p:cNvSpPr>
          <p:nvPr>
            <p:ph type="body" idx="1"/>
          </p:nvPr>
        </p:nvSpPr>
        <p:spPr>
          <a:xfrm>
            <a:off x="4061798" y="4152900"/>
            <a:ext cx="462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8199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6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59"/>
          <p:cNvSpPr txBox="1">
            <a:spLocks noGrp="1"/>
          </p:cNvSpPr>
          <p:nvPr>
            <p:ph type="body" idx="2"/>
          </p:nvPr>
        </p:nvSpPr>
        <p:spPr>
          <a:xfrm>
            <a:off x="457200" y="3295650"/>
            <a:ext cx="681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37" name="Google Shape;337;p59" descr="mesosphere-logo-inver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68186"/>
            <a:ext cx="1830969" cy="251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9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 type="tx">
  <p:cSld name="TITLE_AND_BODY">
    <p:bg>
      <p:bgPr>
        <a:solidFill>
          <a:srgbClr val="251A4C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0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5138"/>
            <a:ext cx="9144485" cy="513836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953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3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2" name="Google Shape;342;p60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">
  <p:cSld name="Bumper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35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61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62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Body)">
  <p:cSld name="Slide (Title, Body)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63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2" name="Google Shape;352;p6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2 Col Body)">
  <p:cSld name="Slide (Title, 2 Col Body)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64"/>
          <p:cNvSpPr txBox="1">
            <a:spLocks noGrp="1"/>
          </p:cNvSpPr>
          <p:nvPr>
            <p:ph type="body" idx="1"/>
          </p:nvPr>
        </p:nvSpPr>
        <p:spPr>
          <a:xfrm>
            <a:off x="4800600" y="1428750"/>
            <a:ext cx="38862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64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38862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7" name="Google Shape;357;p6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3 Col Body)">
  <p:cSld name="Slide (Title, 3 Col Body)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65"/>
          <p:cNvSpPr txBox="1">
            <a:spLocks noGrp="1"/>
          </p:cNvSpPr>
          <p:nvPr>
            <p:ph type="body" idx="1"/>
          </p:nvPr>
        </p:nvSpPr>
        <p:spPr>
          <a:xfrm>
            <a:off x="3352800" y="1428750"/>
            <a:ext cx="24384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65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24384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65"/>
          <p:cNvSpPr txBox="1">
            <a:spLocks noGrp="1"/>
          </p:cNvSpPr>
          <p:nvPr>
            <p:ph type="body" idx="3"/>
          </p:nvPr>
        </p:nvSpPr>
        <p:spPr>
          <a:xfrm>
            <a:off x="6248400" y="1428750"/>
            <a:ext cx="24384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6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)">
  <p:cSld name="Slide (Split, Title)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4384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66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, Body)">
  <p:cSld name="Slide (Split, Title, Body)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4384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9" name="Google Shape;369;p67"/>
          <p:cNvSpPr txBox="1">
            <a:spLocks noGrp="1"/>
          </p:cNvSpPr>
          <p:nvPr>
            <p:ph type="body" idx="1"/>
          </p:nvPr>
        </p:nvSpPr>
        <p:spPr>
          <a:xfrm>
            <a:off x="3352800" y="457200"/>
            <a:ext cx="5334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0" name="Google Shape;370;p67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)">
  <p:cSld name="Slide (Split Alt, Title)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/>
          <p:nvPr/>
        </p:nvSpPr>
        <p:spPr>
          <a:xfrm>
            <a:off x="0" y="0"/>
            <a:ext cx="30480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68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, Body)">
  <p:cSld name="Slide (Split Alt, Title, Body)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/>
          <p:nvPr/>
        </p:nvSpPr>
        <p:spPr>
          <a:xfrm>
            <a:off x="0" y="0"/>
            <a:ext cx="30480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6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8" name="Google Shape;378;p69"/>
          <p:cNvSpPr txBox="1">
            <a:spLocks noGrp="1"/>
          </p:cNvSpPr>
          <p:nvPr>
            <p:ph type="body" idx="1"/>
          </p:nvPr>
        </p:nvSpPr>
        <p:spPr>
          <a:xfrm>
            <a:off x="3505200" y="457200"/>
            <a:ext cx="5200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9" name="Google Shape;379;p69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Body)">
  <p:cSld name="Slide (Body)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0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F222E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3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3"/>
          <p:cNvSpPr txBox="1">
            <a:spLocks noGrp="1"/>
          </p:cNvSpPr>
          <p:nvPr>
            <p:ph type="body" idx="1"/>
          </p:nvPr>
        </p:nvSpPr>
        <p:spPr>
          <a:xfrm>
            <a:off x="4061798" y="4152900"/>
            <a:ext cx="462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2" name="Google Shape;392;p7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8199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6000"/>
              <a:buFont typeface="Roboto"/>
              <a:buNone/>
              <a:defRPr sz="6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3" name="Google Shape;393;p73"/>
          <p:cNvSpPr txBox="1">
            <a:spLocks noGrp="1"/>
          </p:cNvSpPr>
          <p:nvPr>
            <p:ph type="body" idx="2"/>
          </p:nvPr>
        </p:nvSpPr>
        <p:spPr>
          <a:xfrm>
            <a:off x="457200" y="3295650"/>
            <a:ext cx="681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94" name="Google Shape;394;p73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3888"/>
            <a:ext cx="1858275" cy="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Body)">
  <p:cSld name="Slide (Title, Body)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9" name="Google Shape;399;p74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0" name="Google Shape;400;p7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5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7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4" name="Google Shape;404;p7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 Alt, Title, Body)">
  <p:cSld name="Slide (Split Alt, Title, Body)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6"/>
          <p:cNvSpPr/>
          <p:nvPr/>
        </p:nvSpPr>
        <p:spPr>
          <a:xfrm>
            <a:off x="0" y="0"/>
            <a:ext cx="3276600" cy="51435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76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7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76"/>
          <p:cNvSpPr txBox="1">
            <a:spLocks noGrp="1"/>
          </p:cNvSpPr>
          <p:nvPr>
            <p:ph type="body" idx="1"/>
          </p:nvPr>
        </p:nvSpPr>
        <p:spPr>
          <a:xfrm>
            <a:off x="3733800" y="457200"/>
            <a:ext cx="5038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0" name="Google Shape;410;p76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">
  <p:cSld name="Bumper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D58FF"/>
              </a:buClr>
              <a:buSzPts val="3500"/>
              <a:buFont typeface="Roboto"/>
              <a:buNone/>
              <a:defRPr sz="35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5" name="Google Shape;415;p78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)">
  <p:cSld name="Slide (Split, Title)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9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7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9" name="Google Shape;419;p79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Split, Title, Body)">
  <p:cSld name="Slide (Split, Title, Body)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8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3622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80"/>
          <p:cNvSpPr txBox="1">
            <a:spLocks noGrp="1"/>
          </p:cNvSpPr>
          <p:nvPr>
            <p:ph type="body" idx="1"/>
          </p:nvPr>
        </p:nvSpPr>
        <p:spPr>
          <a:xfrm>
            <a:off x="3733800" y="457200"/>
            <a:ext cx="50385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4" name="Google Shape;424;p80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(Title, 2 Col Body)">
  <p:cSld name="1_Slide (Title, 2 Col Body)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1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1867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7" name="Google Shape;427;p8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3 Col Body)">
  <p:cSld name="Slide (Title, 3 Col Body)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2"/>
          <p:cNvSpPr/>
          <p:nvPr/>
        </p:nvSpPr>
        <p:spPr>
          <a:xfrm>
            <a:off x="457200" y="342900"/>
            <a:ext cx="152400" cy="96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spcFirstLastPara="1" wrap="square" lIns="95250" tIns="95250" rIns="95250" bIns="95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600"/>
              <a:buFont typeface="Proxima Nova"/>
              <a:buNone/>
            </a:pPr>
            <a:endParaRPr sz="6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8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1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1" name="Google Shape;431;p82"/>
          <p:cNvSpPr txBox="1">
            <a:spLocks noGrp="1"/>
          </p:cNvSpPr>
          <p:nvPr>
            <p:ph type="body" idx="1"/>
          </p:nvPr>
        </p:nvSpPr>
        <p:spPr>
          <a:xfrm>
            <a:off x="32766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2" name="Google Shape;432;p82"/>
          <p:cNvSpPr txBox="1">
            <a:spLocks noGrp="1"/>
          </p:cNvSpPr>
          <p:nvPr>
            <p:ph type="body" idx="2"/>
          </p:nvPr>
        </p:nvSpPr>
        <p:spPr>
          <a:xfrm>
            <a:off x="4572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3" name="Google Shape;433;p82"/>
          <p:cNvSpPr txBox="1">
            <a:spLocks noGrp="1"/>
          </p:cNvSpPr>
          <p:nvPr>
            <p:ph type="body" idx="3"/>
          </p:nvPr>
        </p:nvSpPr>
        <p:spPr>
          <a:xfrm>
            <a:off x="6096000" y="1428750"/>
            <a:ext cx="2590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4" name="Google Shape;434;p82"/>
          <p:cNvSpPr txBox="1">
            <a:spLocks noGrp="1"/>
          </p:cNvSpPr>
          <p:nvPr>
            <p:ph type="sldNum" idx="12"/>
          </p:nvPr>
        </p:nvSpPr>
        <p:spPr>
          <a:xfrm>
            <a:off x="4482254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Body)" type="tx">
  <p:cSld name="TITLE_AND_BOD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7" name="Google Shape;437;p8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 1">
  <p:cSld name="1_Slide (Title)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0" name="Google Shape;440;p8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F222E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6" descr="gradi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6"/>
          <p:cNvSpPr txBox="1">
            <a:spLocks noGrp="1"/>
          </p:cNvSpPr>
          <p:nvPr>
            <p:ph type="body" idx="1"/>
          </p:nvPr>
        </p:nvSpPr>
        <p:spPr>
          <a:xfrm>
            <a:off x="3991356" y="4066794"/>
            <a:ext cx="4759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8" name="Google Shape;448;p86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6947100" cy="22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9" name="Google Shape;449;p86"/>
          <p:cNvSpPr txBox="1">
            <a:spLocks noGrp="1"/>
          </p:cNvSpPr>
          <p:nvPr>
            <p:ph type="body" idx="2"/>
          </p:nvPr>
        </p:nvSpPr>
        <p:spPr>
          <a:xfrm>
            <a:off x="390906" y="3017520"/>
            <a:ext cx="6947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50" name="Google Shape;450;p86" descr="mesosphere-logo-inver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79612"/>
            <a:ext cx="1643063" cy="2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Dark Grey)">
  <p:cSld name="Chapter (Dark Grey)">
    <p:bg>
      <p:bgPr>
        <a:solidFill>
          <a:srgbClr val="1B2029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7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3" name="Google Shape;453;p87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87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87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87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Purple)">
  <p:cSld name="Chapter (Purple)">
    <p:bg>
      <p:bgPr>
        <a:solidFill>
          <a:srgbClr val="7D58FF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8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9" name="Google Shape;459;p88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0" name="Google Shape;460;p88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1" name="Google Shape;461;p88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2" name="Google Shape;462;p8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Pink)">
  <p:cSld name="Chapter (Pink)">
    <p:bg>
      <p:bgPr>
        <a:solidFill>
          <a:srgbClr val="FF007D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9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None/>
              <a:defRPr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5" name="Google Shape;465;p89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6" name="Google Shape;466;p89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7" name="Google Shape;467;p89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8" name="Google Shape;468;p8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(Light Grey)">
  <p:cSld name="Chapter (Light Grey)">
    <p:bg>
      <p:bgPr>
        <a:solidFill>
          <a:srgbClr val="DADDE2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0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4101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B2029"/>
              </a:buClr>
              <a:buSzPts val="3500"/>
              <a:buFont typeface="Roboto"/>
              <a:buNone/>
              <a:defRPr sz="35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1" name="Google Shape;471;p90"/>
          <p:cNvSpPr txBox="1">
            <a:spLocks noGrp="1"/>
          </p:cNvSpPr>
          <p:nvPr>
            <p:ph type="body" idx="1"/>
          </p:nvPr>
        </p:nvSpPr>
        <p:spPr>
          <a:xfrm>
            <a:off x="390906" y="2482596"/>
            <a:ext cx="4101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2" name="Google Shape;472;p90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3" name="Google Shape;473;p90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4" name="Google Shape;474;p9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1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7" name="Google Shape;477;p91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9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2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92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2" name="Google Shape;482;p92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9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1 Col Body)">
  <p:cSld name="Slide (1 Col Body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3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8366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93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7" name="Google Shape;487;p93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8" name="Google Shape;488;p93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1 Col Body)">
  <p:cSld name="Slide (Title, 1 Col Body)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4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8366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1" name="Google Shape;491;p94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2" name="Google Shape;492;p94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3" name="Google Shape;493;p94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94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2 Col Body)">
  <p:cSld name="Slide (2 Col Body)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5"/>
          <p:cNvSpPr txBox="1">
            <a:spLocks noGrp="1"/>
          </p:cNvSpPr>
          <p:nvPr>
            <p:ph type="body" idx="1"/>
          </p:nvPr>
        </p:nvSpPr>
        <p:spPr>
          <a:xfrm>
            <a:off x="4656582" y="692658"/>
            <a:ext cx="41010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7" name="Google Shape;497;p95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41010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8" name="Google Shape;498;p95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9" name="Google Shape;499;p95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0" name="Google Shape;500;p95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2 Col Body)">
  <p:cSld name="Slide (Title, 2 Col Body)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6"/>
          <p:cNvSpPr txBox="1">
            <a:spLocks noGrp="1"/>
          </p:cNvSpPr>
          <p:nvPr>
            <p:ph type="body" idx="1"/>
          </p:nvPr>
        </p:nvSpPr>
        <p:spPr>
          <a:xfrm>
            <a:off x="4656582" y="1207008"/>
            <a:ext cx="41010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3" name="Google Shape;503;p96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41010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4" name="Google Shape;504;p96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5" name="Google Shape;505;p96"/>
          <p:cNvSpPr txBox="1">
            <a:spLocks noGrp="1"/>
          </p:cNvSpPr>
          <p:nvPr>
            <p:ph type="body" idx="3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96"/>
          <p:cNvSpPr txBox="1">
            <a:spLocks noGrp="1"/>
          </p:cNvSpPr>
          <p:nvPr>
            <p:ph type="body" idx="4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7" name="Google Shape;507;p96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3 Col)">
  <p:cSld name="Slide (3 Col)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7"/>
          <p:cNvSpPr txBox="1">
            <a:spLocks noGrp="1"/>
          </p:cNvSpPr>
          <p:nvPr>
            <p:ph type="body" idx="1"/>
          </p:nvPr>
        </p:nvSpPr>
        <p:spPr>
          <a:xfrm>
            <a:off x="323697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0" name="Google Shape;510;p97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1" name="Google Shape;511;p97"/>
          <p:cNvSpPr txBox="1">
            <a:spLocks noGrp="1"/>
          </p:cNvSpPr>
          <p:nvPr>
            <p:ph type="body" idx="3"/>
          </p:nvPr>
        </p:nvSpPr>
        <p:spPr>
          <a:xfrm>
            <a:off x="6083046" y="692658"/>
            <a:ext cx="26745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2" name="Google Shape;512;p97"/>
          <p:cNvSpPr txBox="1">
            <a:spLocks noGrp="1"/>
          </p:cNvSpPr>
          <p:nvPr>
            <p:ph type="body" idx="4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3" name="Google Shape;513;p97"/>
          <p:cNvSpPr txBox="1">
            <a:spLocks noGrp="1"/>
          </p:cNvSpPr>
          <p:nvPr>
            <p:ph type="body" idx="5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4" name="Google Shape;514;p97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3 Col Body)">
  <p:cSld name="Slide (Title, 3 Col Body)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8"/>
          <p:cNvSpPr txBox="1">
            <a:spLocks noGrp="1"/>
          </p:cNvSpPr>
          <p:nvPr>
            <p:ph type="body" idx="1"/>
          </p:nvPr>
        </p:nvSpPr>
        <p:spPr>
          <a:xfrm>
            <a:off x="3230118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7" name="Google Shape;517;p98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8" name="Google Shape;518;p98"/>
          <p:cNvSpPr txBox="1">
            <a:spLocks noGrp="1"/>
          </p:cNvSpPr>
          <p:nvPr>
            <p:ph type="body" idx="3"/>
          </p:nvPr>
        </p:nvSpPr>
        <p:spPr>
          <a:xfrm>
            <a:off x="6083046" y="1207008"/>
            <a:ext cx="26745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9" name="Google Shape;519;p98"/>
          <p:cNvSpPr txBox="1">
            <a:spLocks noGrp="1"/>
          </p:cNvSpPr>
          <p:nvPr>
            <p:ph type="body" idx="4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98"/>
          <p:cNvSpPr txBox="1">
            <a:spLocks noGrp="1"/>
          </p:cNvSpPr>
          <p:nvPr>
            <p:ph type="body" idx="5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1" name="Google Shape;521;p98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98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4 Col Body)">
  <p:cSld name="Slide (4 Col Body)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9"/>
          <p:cNvSpPr txBox="1">
            <a:spLocks noGrp="1"/>
          </p:cNvSpPr>
          <p:nvPr>
            <p:ph type="body" idx="1"/>
          </p:nvPr>
        </p:nvSpPr>
        <p:spPr>
          <a:xfrm>
            <a:off x="2523744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99"/>
          <p:cNvSpPr txBox="1">
            <a:spLocks noGrp="1"/>
          </p:cNvSpPr>
          <p:nvPr>
            <p:ph type="body" idx="2"/>
          </p:nvPr>
        </p:nvSpPr>
        <p:spPr>
          <a:xfrm>
            <a:off x="390906" y="692658"/>
            <a:ext cx="19545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99"/>
          <p:cNvSpPr txBox="1">
            <a:spLocks noGrp="1"/>
          </p:cNvSpPr>
          <p:nvPr>
            <p:ph type="body" idx="3"/>
          </p:nvPr>
        </p:nvSpPr>
        <p:spPr>
          <a:xfrm>
            <a:off x="4656581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99"/>
          <p:cNvSpPr txBox="1">
            <a:spLocks noGrp="1"/>
          </p:cNvSpPr>
          <p:nvPr>
            <p:ph type="body" idx="4"/>
          </p:nvPr>
        </p:nvSpPr>
        <p:spPr>
          <a:xfrm>
            <a:off x="6789420" y="692658"/>
            <a:ext cx="1968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8" name="Google Shape;528;p99"/>
          <p:cNvSpPr txBox="1">
            <a:spLocks noGrp="1"/>
          </p:cNvSpPr>
          <p:nvPr>
            <p:ph type="body" idx="5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9" name="Google Shape;529;p99"/>
          <p:cNvSpPr txBox="1">
            <a:spLocks noGrp="1"/>
          </p:cNvSpPr>
          <p:nvPr>
            <p:ph type="body" idx="6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0" name="Google Shape;530;p99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4 Col Body)">
  <p:cSld name="Slide (Title, 4 Col Body)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0"/>
          <p:cNvSpPr txBox="1">
            <a:spLocks noGrp="1"/>
          </p:cNvSpPr>
          <p:nvPr>
            <p:ph type="body" idx="1"/>
          </p:nvPr>
        </p:nvSpPr>
        <p:spPr>
          <a:xfrm>
            <a:off x="2523743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3" name="Google Shape;533;p100"/>
          <p:cNvSpPr txBox="1">
            <a:spLocks noGrp="1"/>
          </p:cNvSpPr>
          <p:nvPr>
            <p:ph type="body" idx="2"/>
          </p:nvPr>
        </p:nvSpPr>
        <p:spPr>
          <a:xfrm>
            <a:off x="390906" y="1207008"/>
            <a:ext cx="19545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100"/>
          <p:cNvSpPr txBox="1">
            <a:spLocks noGrp="1"/>
          </p:cNvSpPr>
          <p:nvPr>
            <p:ph type="body" idx="3"/>
          </p:nvPr>
        </p:nvSpPr>
        <p:spPr>
          <a:xfrm>
            <a:off x="4656581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5" name="Google Shape;535;p100"/>
          <p:cNvSpPr txBox="1">
            <a:spLocks noGrp="1"/>
          </p:cNvSpPr>
          <p:nvPr>
            <p:ph type="body" idx="4"/>
          </p:nvPr>
        </p:nvSpPr>
        <p:spPr>
          <a:xfrm>
            <a:off x="6789420" y="1207008"/>
            <a:ext cx="19683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6" name="Google Shape;536;p100"/>
          <p:cNvSpPr txBox="1">
            <a:spLocks noGrp="1"/>
          </p:cNvSpPr>
          <p:nvPr>
            <p:ph type="body" idx="5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7" name="Google Shape;537;p100"/>
          <p:cNvSpPr txBox="1">
            <a:spLocks noGrp="1"/>
          </p:cNvSpPr>
          <p:nvPr>
            <p:ph type="body" idx="6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8" name="Google Shape;538;p100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100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Left (Body)">
  <p:cSld name="Slide Content Left (Body)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1"/>
          <p:cNvSpPr txBox="1">
            <a:spLocks noGrp="1"/>
          </p:cNvSpPr>
          <p:nvPr>
            <p:ph type="body" idx="1"/>
          </p:nvPr>
        </p:nvSpPr>
        <p:spPr>
          <a:xfrm>
            <a:off x="390906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2" name="Google Shape;542;p101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3" name="Google Shape;543;p101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4" name="Google Shape;544;p101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Left (Title, Body)">
  <p:cSld name="Slide Content Left (Title, Body)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2"/>
          <p:cNvSpPr txBox="1">
            <a:spLocks noGrp="1"/>
          </p:cNvSpPr>
          <p:nvPr>
            <p:ph type="body" idx="1"/>
          </p:nvPr>
        </p:nvSpPr>
        <p:spPr>
          <a:xfrm>
            <a:off x="390906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7" name="Google Shape;547;p102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268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8" name="Google Shape;548;p102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9" name="Google Shape;549;p102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0" name="Google Shape;550;p102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Right (Body)">
  <p:cSld name="Slide Content Right (Body)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3"/>
          <p:cNvSpPr txBox="1">
            <a:spLocks noGrp="1"/>
          </p:cNvSpPr>
          <p:nvPr>
            <p:ph type="body" idx="1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3" name="Google Shape;553;p103"/>
          <p:cNvSpPr txBox="1">
            <a:spLocks noGrp="1"/>
          </p:cNvSpPr>
          <p:nvPr>
            <p:ph type="body" idx="2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4" name="Google Shape;554;p103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103"/>
          <p:cNvSpPr txBox="1">
            <a:spLocks noGrp="1"/>
          </p:cNvSpPr>
          <p:nvPr>
            <p:ph type="body" idx="3"/>
          </p:nvPr>
        </p:nvSpPr>
        <p:spPr>
          <a:xfrm>
            <a:off x="6076188" y="692658"/>
            <a:ext cx="26817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ntent Right (Title, Body)">
  <p:cSld name="Slide Content Right (Title, Body)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4"/>
          <p:cNvSpPr txBox="1">
            <a:spLocks noGrp="1"/>
          </p:cNvSpPr>
          <p:nvPr>
            <p:ph type="body" idx="1"/>
          </p:nvPr>
        </p:nvSpPr>
        <p:spPr>
          <a:xfrm>
            <a:off x="6076188" y="1207008"/>
            <a:ext cx="2681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B20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8" name="Google Shape;558;p104"/>
          <p:cNvSpPr txBox="1">
            <a:spLocks noGrp="1"/>
          </p:cNvSpPr>
          <p:nvPr>
            <p:ph type="title"/>
          </p:nvPr>
        </p:nvSpPr>
        <p:spPr>
          <a:xfrm>
            <a:off x="6076188" y="692658"/>
            <a:ext cx="268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9" name="Google Shape;559;p104"/>
          <p:cNvSpPr txBox="1">
            <a:spLocks noGrp="1"/>
          </p:cNvSpPr>
          <p:nvPr>
            <p:ph type="body" idx="2"/>
          </p:nvPr>
        </p:nvSpPr>
        <p:spPr>
          <a:xfrm>
            <a:off x="390906" y="281178"/>
            <a:ext cx="481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0" name="Google Shape;560;p104"/>
          <p:cNvSpPr txBox="1">
            <a:spLocks noGrp="1"/>
          </p:cNvSpPr>
          <p:nvPr>
            <p:ph type="body" idx="3"/>
          </p:nvPr>
        </p:nvSpPr>
        <p:spPr>
          <a:xfrm>
            <a:off x="5369814" y="281178"/>
            <a:ext cx="266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1" name="Google Shape;561;p104"/>
          <p:cNvSpPr txBox="1"/>
          <p:nvPr/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90906" y="1214438"/>
            <a:ext cx="8366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770" r:id="rId28"/>
    <p:sldLayoutId id="214748377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2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0" name="Google Shape;330;p58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1" name="Google Shape;331;p58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8229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4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222E"/>
              </a:buClr>
              <a:buSzPts val="1000"/>
              <a:buFont typeface="Roboto"/>
              <a:buChar char="•"/>
              <a:defRPr sz="14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72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72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5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8366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3" name="Google Shape;443;p85"/>
          <p:cNvSpPr txBox="1">
            <a:spLocks noGrp="1"/>
          </p:cNvSpPr>
          <p:nvPr>
            <p:ph type="sldNum" idx="12"/>
          </p:nvPr>
        </p:nvSpPr>
        <p:spPr>
          <a:xfrm>
            <a:off x="8209026" y="281178"/>
            <a:ext cx="54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85"/>
          <p:cNvSpPr txBox="1">
            <a:spLocks noGrp="1"/>
          </p:cNvSpPr>
          <p:nvPr>
            <p:ph type="body" idx="1"/>
          </p:nvPr>
        </p:nvSpPr>
        <p:spPr>
          <a:xfrm>
            <a:off x="390906" y="1214438"/>
            <a:ext cx="83667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F29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g"/><Relationship Id="rId27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4"/>
          <p:cNvSpPr txBox="1">
            <a:spLocks noGrp="1"/>
          </p:cNvSpPr>
          <p:nvPr>
            <p:ph type="title"/>
          </p:nvPr>
        </p:nvSpPr>
        <p:spPr>
          <a:xfrm>
            <a:off x="390906" y="692658"/>
            <a:ext cx="6947100" cy="2235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Mesosphe</a:t>
            </a:r>
            <a:r>
              <a:rPr lang="en-CA" b="1" dirty="0"/>
              <a:t>re DC/OS</a:t>
            </a:r>
            <a:endParaRPr b="1" dirty="0"/>
          </a:p>
        </p:txBody>
      </p:sp>
      <p:sp>
        <p:nvSpPr>
          <p:cNvPr id="666" name="Google Shape;666;p124"/>
          <p:cNvSpPr txBox="1">
            <a:spLocks noGrp="1"/>
          </p:cNvSpPr>
          <p:nvPr>
            <p:ph type="body" idx="2"/>
          </p:nvPr>
        </p:nvSpPr>
        <p:spPr>
          <a:xfrm>
            <a:off x="390906" y="3017520"/>
            <a:ext cx="6947100" cy="692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Alex Fernandes – Sales Engineer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A70C-3359-498E-8D39-555FC6520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BB6C1E-DE68-4FF3-80D3-D6B15B368447}"/>
              </a:ext>
            </a:extLst>
          </p:cNvPr>
          <p:cNvGrpSpPr/>
          <p:nvPr/>
        </p:nvGrpSpPr>
        <p:grpSpPr>
          <a:xfrm>
            <a:off x="2280938" y="971290"/>
            <a:ext cx="4582125" cy="3951687"/>
            <a:chOff x="601287" y="971290"/>
            <a:chExt cx="4582125" cy="3951687"/>
          </a:xfrm>
        </p:grpSpPr>
        <p:sp>
          <p:nvSpPr>
            <p:cNvPr id="696" name="Google Shape;696;p128"/>
            <p:cNvSpPr/>
            <p:nvPr/>
          </p:nvSpPr>
          <p:spPr>
            <a:xfrm>
              <a:off x="601287" y="3986752"/>
              <a:ext cx="4582125" cy="936225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2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endParaRPr>
            </a:p>
          </p:txBody>
        </p:sp>
        <p:sp>
          <p:nvSpPr>
            <p:cNvPr id="697" name="Google Shape;697;p128"/>
            <p:cNvSpPr/>
            <p:nvPr/>
          </p:nvSpPr>
          <p:spPr>
            <a:xfrm>
              <a:off x="700680" y="4102444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PHYSICAL INFRASTRUCTURE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698" name="Google Shape;698;p128"/>
            <p:cNvSpPr/>
            <p:nvPr/>
          </p:nvSpPr>
          <p:spPr>
            <a:xfrm>
              <a:off x="610812" y="971290"/>
              <a:ext cx="4563225" cy="1293525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28575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2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endParaRPr>
            </a:p>
          </p:txBody>
        </p:sp>
        <p:sp>
          <p:nvSpPr>
            <p:cNvPr id="699" name="Google Shape;699;p128"/>
            <p:cNvSpPr/>
            <p:nvPr/>
          </p:nvSpPr>
          <p:spPr>
            <a:xfrm>
              <a:off x="698408" y="1070102"/>
              <a:ext cx="2152800" cy="111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MICROSERVICES, CONTAINERS, &amp; DEV TOOLS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0" name="Google Shape;700;p128"/>
            <p:cNvSpPr/>
            <p:nvPr/>
          </p:nvSpPr>
          <p:spPr>
            <a:xfrm>
              <a:off x="2194800" y="4102444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VIRTUAL MACHINES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1" name="Google Shape;701;p128"/>
            <p:cNvSpPr/>
            <p:nvPr/>
          </p:nvSpPr>
          <p:spPr>
            <a:xfrm>
              <a:off x="3688919" y="4104679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PUBLIC CLOUDS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2" name="Google Shape;702;p128"/>
            <p:cNvSpPr/>
            <p:nvPr/>
          </p:nvSpPr>
          <p:spPr>
            <a:xfrm>
              <a:off x="2931142" y="1071995"/>
              <a:ext cx="2152800" cy="1111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 SERVICES, MACHINE LEARNING, &amp; AI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3" name="Google Shape;703;p128"/>
            <p:cNvSpPr/>
            <p:nvPr/>
          </p:nvSpPr>
          <p:spPr>
            <a:xfrm>
              <a:off x="610812" y="2335136"/>
              <a:ext cx="4563225" cy="1581300"/>
            </a:xfrm>
            <a:prstGeom prst="rect">
              <a:avLst/>
            </a:pr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pic>
          <p:nvPicPr>
            <p:cNvPr id="704" name="Google Shape;704;p128" descr="MESO_dcos_Horz_DB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22263" y="3036726"/>
              <a:ext cx="2359312" cy="25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128"/>
            <p:cNvSpPr/>
            <p:nvPr/>
          </p:nvSpPr>
          <p:spPr>
            <a:xfrm>
              <a:off x="1819923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Security &amp; Compliance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6" name="Google Shape;706;p128"/>
            <p:cNvSpPr/>
            <p:nvPr/>
          </p:nvSpPr>
          <p:spPr>
            <a:xfrm>
              <a:off x="704601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Application-Aware Automation</a:t>
              </a:r>
              <a:endParaRPr sz="1125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7" name="Google Shape;707;p128"/>
            <p:cNvSpPr/>
            <p:nvPr/>
          </p:nvSpPr>
          <p:spPr>
            <a:xfrm>
              <a:off x="4051001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Multitenancy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8" name="Google Shape;708;p128"/>
            <p:cNvSpPr/>
            <p:nvPr/>
          </p:nvSpPr>
          <p:spPr>
            <a:xfrm>
              <a:off x="2935462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Hybrid Cloud Management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9" name="Google Shape;709;p128"/>
            <p:cNvSpPr txBox="1"/>
            <p:nvPr/>
          </p:nvSpPr>
          <p:spPr>
            <a:xfrm>
              <a:off x="4678994" y="1803901"/>
              <a:ext cx="276075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100+ MORE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0" name="Google Shape;710;p128"/>
            <p:cNvSpPr/>
            <p:nvPr/>
          </p:nvSpPr>
          <p:spPr>
            <a:xfrm rot="10800000" flipH="1">
              <a:off x="1579532" y="2246774"/>
              <a:ext cx="390420" cy="165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11" name="Google Shape;711;p128"/>
            <p:cNvSpPr txBox="1"/>
            <p:nvPr/>
          </p:nvSpPr>
          <p:spPr>
            <a:xfrm>
              <a:off x="1349381" y="4578969"/>
              <a:ext cx="573975" cy="133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Datacenter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2" name="Google Shape;712;p128"/>
            <p:cNvSpPr txBox="1"/>
            <p:nvPr/>
          </p:nvSpPr>
          <p:spPr>
            <a:xfrm>
              <a:off x="809246" y="4578969"/>
              <a:ext cx="573975" cy="133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Edge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3" name="Google Shape;713;p128"/>
            <p:cNvSpPr/>
            <p:nvPr/>
          </p:nvSpPr>
          <p:spPr>
            <a:xfrm>
              <a:off x="1397636" y="1332216"/>
              <a:ext cx="534600" cy="749925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14" name="Google Shape;714;p128"/>
            <p:cNvSpPr/>
            <p:nvPr/>
          </p:nvSpPr>
          <p:spPr>
            <a:xfrm>
              <a:off x="803258" y="1332216"/>
              <a:ext cx="532125" cy="749925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15" name="Google Shape;715;p128" descr="Marathon-Logo-Vertical-[Large, Transparent].png"/>
            <p:cNvPicPr preferRelativeResize="0"/>
            <p:nvPr/>
          </p:nvPicPr>
          <p:blipFill rotWithShape="1">
            <a:blip r:embed="rId4">
              <a:alphaModFix/>
            </a:blip>
            <a:srcRect l="9261" t="9261" r="9270" b="9270"/>
            <a:stretch/>
          </p:blipFill>
          <p:spPr>
            <a:xfrm>
              <a:off x="1412772" y="1443428"/>
              <a:ext cx="497816" cy="497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128"/>
            <p:cNvSpPr/>
            <p:nvPr/>
          </p:nvSpPr>
          <p:spPr>
            <a:xfrm>
              <a:off x="696866" y="3402287"/>
              <a:ext cx="4382100" cy="41917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1" indent="1809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Datacenter and Cloud as a Single Computing Resource </a:t>
              </a:r>
              <a:b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</a:br>
              <a:r>
                <a:rPr lang="en" sz="525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Powered by Apache Mesos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pic>
          <p:nvPicPr>
            <p:cNvPr id="717" name="Google Shape;717;p128" descr="Image"/>
            <p:cNvPicPr preferRelativeResize="0"/>
            <p:nvPr/>
          </p:nvPicPr>
          <p:blipFill rotWithShape="1">
            <a:blip r:embed="rId5">
              <a:alphaModFix/>
            </a:blip>
            <a:srcRect r="58955"/>
            <a:stretch/>
          </p:blipFill>
          <p:spPr>
            <a:xfrm>
              <a:off x="3213784" y="4353104"/>
              <a:ext cx="224393" cy="234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2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92557" y="4357766"/>
              <a:ext cx="358290" cy="358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28" descr="Image"/>
            <p:cNvPicPr preferRelativeResize="0"/>
            <p:nvPr/>
          </p:nvPicPr>
          <p:blipFill rotWithShape="1">
            <a:blip r:embed="rId7">
              <a:alphaModFix/>
            </a:blip>
            <a:srcRect l="18337" r="18343"/>
            <a:stretch/>
          </p:blipFill>
          <p:spPr>
            <a:xfrm>
              <a:off x="4214319" y="4390290"/>
              <a:ext cx="344270" cy="285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128"/>
            <p:cNvSpPr/>
            <p:nvPr/>
          </p:nvSpPr>
          <p:spPr>
            <a:xfrm>
              <a:off x="2000166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1" name="Google Shape;721;p128"/>
            <p:cNvSpPr/>
            <p:nvPr/>
          </p:nvSpPr>
          <p:spPr>
            <a:xfrm>
              <a:off x="2002331" y="174060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2" name="Google Shape;722;p128"/>
            <p:cNvSpPr/>
            <p:nvPr/>
          </p:nvSpPr>
          <p:spPr>
            <a:xfrm>
              <a:off x="2400650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3" name="Google Shape;723;p128"/>
            <p:cNvSpPr/>
            <p:nvPr/>
          </p:nvSpPr>
          <p:spPr>
            <a:xfrm>
              <a:off x="2402815" y="174060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4" name="Google Shape;724;p128"/>
            <p:cNvSpPr/>
            <p:nvPr/>
          </p:nvSpPr>
          <p:spPr>
            <a:xfrm>
              <a:off x="3024817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5" name="Google Shape;725;p128"/>
            <p:cNvSpPr/>
            <p:nvPr/>
          </p:nvSpPr>
          <p:spPr>
            <a:xfrm>
              <a:off x="3428984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6" name="Google Shape;726;p128"/>
            <p:cNvSpPr/>
            <p:nvPr/>
          </p:nvSpPr>
          <p:spPr>
            <a:xfrm>
              <a:off x="4237318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7" name="Google Shape;727;p128"/>
            <p:cNvSpPr/>
            <p:nvPr/>
          </p:nvSpPr>
          <p:spPr>
            <a:xfrm>
              <a:off x="3833150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8" name="Google Shape;728;p128"/>
            <p:cNvSpPr/>
            <p:nvPr/>
          </p:nvSpPr>
          <p:spPr>
            <a:xfrm>
              <a:off x="4641485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29" name="Google Shape;729;p128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74057" y="1375204"/>
              <a:ext cx="258556" cy="25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28" descr="Imag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76872" y="1421632"/>
              <a:ext cx="247125" cy="165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28" descr="Imag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8697" y="1419682"/>
              <a:ext cx="240141" cy="165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28" descr="Imag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902152" y="1383840"/>
              <a:ext cx="215189" cy="234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28" descr="Image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97707" y="1801082"/>
              <a:ext cx="215189" cy="21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28" descr="Image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902692" y="1830812"/>
              <a:ext cx="209551" cy="141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28" descr="Image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4287" y="1501425"/>
              <a:ext cx="457205" cy="381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28" descr="Imag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003828" y="4387108"/>
              <a:ext cx="165695" cy="17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28" descr="Image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31257" y="4388355"/>
              <a:ext cx="210157" cy="17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28" descr="stacked_wm_no_bg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062832" y="1394115"/>
              <a:ext cx="215189" cy="23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28" descr="Image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07013" y="1798990"/>
              <a:ext cx="329243" cy="21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28" descr="Image"/>
            <p:cNvPicPr preferRelativeResize="0"/>
            <p:nvPr/>
          </p:nvPicPr>
          <p:blipFill rotWithShape="1">
            <a:blip r:embed="rId19">
              <a:alphaModFix/>
            </a:blip>
            <a:srcRect r="57292"/>
            <a:stretch/>
          </p:blipFill>
          <p:spPr>
            <a:xfrm>
              <a:off x="2466379" y="1389118"/>
              <a:ext cx="220693" cy="242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28" descr="Image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316112" y="1802313"/>
              <a:ext cx="195932" cy="212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28" descr="Image"/>
            <p:cNvPicPr preferRelativeResize="0"/>
            <p:nvPr/>
          </p:nvPicPr>
          <p:blipFill rotWithShape="1">
            <a:blip r:embed="rId21">
              <a:alphaModFix/>
            </a:blip>
            <a:srcRect r="52599"/>
            <a:stretch/>
          </p:blipFill>
          <p:spPr>
            <a:xfrm>
              <a:off x="4676775" y="1361160"/>
              <a:ext cx="271780" cy="28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28" descr="Image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805064" y="4439022"/>
              <a:ext cx="362885" cy="205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128"/>
            <p:cNvSpPr/>
            <p:nvPr/>
          </p:nvSpPr>
          <p:spPr>
            <a:xfrm>
              <a:off x="3027683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5" name="Google Shape;745;p128"/>
            <p:cNvSpPr/>
            <p:nvPr/>
          </p:nvSpPr>
          <p:spPr>
            <a:xfrm>
              <a:off x="3431850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6" name="Google Shape;746;p128"/>
            <p:cNvSpPr/>
            <p:nvPr/>
          </p:nvSpPr>
          <p:spPr>
            <a:xfrm>
              <a:off x="4240184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7" name="Google Shape;747;p128"/>
            <p:cNvSpPr/>
            <p:nvPr/>
          </p:nvSpPr>
          <p:spPr>
            <a:xfrm>
              <a:off x="3836017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8" name="Google Shape;748;p128"/>
            <p:cNvSpPr/>
            <p:nvPr/>
          </p:nvSpPr>
          <p:spPr>
            <a:xfrm>
              <a:off x="4644350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grpSp>
          <p:nvGrpSpPr>
            <p:cNvPr id="749" name="Google Shape;749;p128"/>
            <p:cNvGrpSpPr/>
            <p:nvPr/>
          </p:nvGrpSpPr>
          <p:grpSpPr>
            <a:xfrm>
              <a:off x="4664607" y="4371298"/>
              <a:ext cx="258556" cy="315785"/>
              <a:chOff x="13970" y="0"/>
              <a:chExt cx="344741" cy="421046"/>
            </a:xfrm>
          </p:grpSpPr>
          <p:pic>
            <p:nvPicPr>
              <p:cNvPr id="750" name="Google Shape;750;p128" descr="Image"/>
              <p:cNvPicPr preferRelativeResize="0"/>
              <p:nvPr/>
            </p:nvPicPr>
            <p:blipFill rotWithShape="1">
              <a:blip r:embed="rId23">
                <a:alphaModFix/>
              </a:blip>
              <a:srcRect t="25613" r="58244" b="25608"/>
              <a:stretch/>
            </p:blipFill>
            <p:spPr>
              <a:xfrm>
                <a:off x="13971" y="0"/>
                <a:ext cx="344740" cy="3020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Google Shape;751;p128" descr="Image"/>
              <p:cNvPicPr preferRelativeResize="0"/>
              <p:nvPr/>
            </p:nvPicPr>
            <p:blipFill rotWithShape="1">
              <a:blip r:embed="rId23">
                <a:alphaModFix/>
              </a:blip>
              <a:srcRect l="37999" t="30762" b="30764"/>
              <a:stretch/>
            </p:blipFill>
            <p:spPr>
              <a:xfrm>
                <a:off x="13970" y="274237"/>
                <a:ext cx="315473" cy="1468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2" name="Google Shape;752;p128" descr="Image"/>
            <p:cNvPicPr preferRelativeResize="0"/>
            <p:nvPr/>
          </p:nvPicPr>
          <p:blipFill rotWithShape="1">
            <a:blip r:embed="rId24">
              <a:alphaModFix amt="90000"/>
            </a:blip>
            <a:srcRect/>
            <a:stretch/>
          </p:blipFill>
          <p:spPr>
            <a:xfrm>
              <a:off x="1705494" y="2228399"/>
              <a:ext cx="109904" cy="109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28" descr="Image"/>
            <p:cNvPicPr preferRelativeResize="0"/>
            <p:nvPr/>
          </p:nvPicPr>
          <p:blipFill rotWithShape="1">
            <a:blip r:embed="rId25">
              <a:alphaModFix/>
            </a:blip>
            <a:srcRect l="39250"/>
            <a:stretch/>
          </p:blipFill>
          <p:spPr>
            <a:xfrm>
              <a:off x="3195987" y="4535786"/>
              <a:ext cx="273118" cy="21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28" descr="Image"/>
            <p:cNvPicPr preferRelativeResize="0"/>
            <p:nvPr/>
          </p:nvPicPr>
          <p:blipFill rotWithShape="1">
            <a:blip r:embed="rId26">
              <a:alphaModFix/>
            </a:blip>
            <a:srcRect l="22997" r="22992"/>
            <a:stretch/>
          </p:blipFill>
          <p:spPr>
            <a:xfrm>
              <a:off x="2736868" y="4390290"/>
              <a:ext cx="349080" cy="27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128"/>
            <p:cNvSpPr txBox="1"/>
            <p:nvPr/>
          </p:nvSpPr>
          <p:spPr>
            <a:xfrm>
              <a:off x="2434158" y="1803901"/>
              <a:ext cx="276075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20+ MORE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56" name="Google Shape;756;p128"/>
            <p:cNvSpPr/>
            <p:nvPr/>
          </p:nvSpPr>
          <p:spPr>
            <a:xfrm rot="10800000" flipH="1">
              <a:off x="3812267" y="2246774"/>
              <a:ext cx="390420" cy="165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57" name="Google Shape;757;p128" descr="Image"/>
            <p:cNvPicPr preferRelativeResize="0"/>
            <p:nvPr/>
          </p:nvPicPr>
          <p:blipFill rotWithShape="1">
            <a:blip r:embed="rId24">
              <a:alphaModFix amt="90000"/>
            </a:blip>
            <a:srcRect/>
            <a:stretch/>
          </p:blipFill>
          <p:spPr>
            <a:xfrm>
              <a:off x="3947753" y="2228399"/>
              <a:ext cx="109904" cy="1099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8" name="Google Shape;758;p128"/>
            <p:cNvGrpSpPr/>
            <p:nvPr/>
          </p:nvGrpSpPr>
          <p:grpSpPr>
            <a:xfrm>
              <a:off x="4191313" y="3887457"/>
              <a:ext cx="390420" cy="187761"/>
              <a:chOff x="0" y="0"/>
              <a:chExt cx="520560" cy="250348"/>
            </a:xfrm>
          </p:grpSpPr>
          <p:sp>
            <p:nvSpPr>
              <p:cNvPr id="759" name="Google Shape;759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0" name="Google Shape;760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1" name="Google Shape;761;p128"/>
            <p:cNvGrpSpPr/>
            <p:nvPr/>
          </p:nvGrpSpPr>
          <p:grpSpPr>
            <a:xfrm>
              <a:off x="2697193" y="3889184"/>
              <a:ext cx="390420" cy="187761"/>
              <a:chOff x="0" y="0"/>
              <a:chExt cx="520560" cy="250348"/>
            </a:xfrm>
          </p:grpSpPr>
          <p:sp>
            <p:nvSpPr>
              <p:cNvPr id="762" name="Google Shape;762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3" name="Google Shape;763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" name="Google Shape;764;p128"/>
            <p:cNvGrpSpPr/>
            <p:nvPr/>
          </p:nvGrpSpPr>
          <p:grpSpPr>
            <a:xfrm>
              <a:off x="1203073" y="3889184"/>
              <a:ext cx="390420" cy="187761"/>
              <a:chOff x="0" y="0"/>
              <a:chExt cx="520560" cy="250348"/>
            </a:xfrm>
          </p:grpSpPr>
          <p:sp>
            <p:nvSpPr>
              <p:cNvPr id="765" name="Google Shape;765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6" name="Google Shape;766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7" name="Google Shape;767;p128" descr="Image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4235" y="1797835"/>
              <a:ext cx="215189" cy="230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grpSp>
        <p:nvGrpSpPr>
          <p:cNvPr id="777" name="Google Shape;777;p128"/>
          <p:cNvGrpSpPr/>
          <p:nvPr/>
        </p:nvGrpSpPr>
        <p:grpSpPr>
          <a:xfrm>
            <a:off x="5498239" y="1313588"/>
            <a:ext cx="3322343" cy="837675"/>
            <a:chOff x="7330985" y="1751450"/>
            <a:chExt cx="4429790" cy="1116900"/>
          </a:xfrm>
        </p:grpSpPr>
        <p:sp>
          <p:nvSpPr>
            <p:cNvPr id="778" name="Google Shape;778;p128"/>
            <p:cNvSpPr txBox="1"/>
            <p:nvPr/>
          </p:nvSpPr>
          <p:spPr>
            <a:xfrm>
              <a:off x="7667275" y="17514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Broad workload coverage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Run today &amp; tomorrow’s applications including traditional J2EE, containers, analytics &amp; ML</a:t>
              </a:r>
              <a:b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9" name="Google Shape;779;p128"/>
            <p:cNvSpPr/>
            <p:nvPr/>
          </p:nvSpPr>
          <p:spPr>
            <a:xfrm>
              <a:off x="7364325" y="18196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0" name="Google Shape;780;p128"/>
            <p:cNvSpPr txBox="1"/>
            <p:nvPr/>
          </p:nvSpPr>
          <p:spPr>
            <a:xfrm>
              <a:off x="7330985" y="1775275"/>
              <a:ext cx="4197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7 L -0.18472 4.93827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-0.06788 7.40741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315A7E-1A04-4297-967B-BA06BE68BD2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1"/>
            <a:ext cx="4572000" cy="5143500"/>
          </a:xfrm>
          <a:solidFill>
            <a:srgbClr val="7D58FF">
              <a:alpha val="10000"/>
            </a:srgbClr>
          </a:solidFill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F4818-84F7-4DAC-8F90-5925337E871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20639" y="146984"/>
            <a:ext cx="3930723" cy="545673"/>
          </a:xfrm>
        </p:spPr>
        <p:txBody>
          <a:bodyPr/>
          <a:lstStyle/>
          <a:p>
            <a:r>
              <a:rPr lang="en-CA" sz="2400" b="1" dirty="0">
                <a:solidFill>
                  <a:srgbClr val="7D58FF"/>
                </a:solidFill>
              </a:rPr>
              <a:t>https://universe.dcos.io/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F905D-3C21-4287-AF75-85CE8E54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" y="887185"/>
            <a:ext cx="4559492" cy="4256314"/>
          </a:xfrm>
          <a:prstGeom prst="rect">
            <a:avLst/>
          </a:prstGeom>
        </p:spPr>
      </p:pic>
      <p:pic>
        <p:nvPicPr>
          <p:cNvPr id="1030" name="Picture 6" descr="Image result for kubernetes">
            <a:extLst>
              <a:ext uri="{FF2B5EF4-FFF2-40B4-BE49-F238E27FC236}">
                <a16:creationId xmlns:a16="http://schemas.microsoft.com/office/drawing/2014/main" id="{0E352D87-7B26-4154-865B-1D32B423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40" y="8871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afka">
            <a:extLst>
              <a:ext uri="{FF2B5EF4-FFF2-40B4-BE49-F238E27FC236}">
                <a16:creationId xmlns:a16="http://schemas.microsoft.com/office/drawing/2014/main" id="{D2B2596B-5A3E-43F3-82FB-63132761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22" y="8871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enkins">
            <a:extLst>
              <a:ext uri="{FF2B5EF4-FFF2-40B4-BE49-F238E27FC236}">
                <a16:creationId xmlns:a16="http://schemas.microsoft.com/office/drawing/2014/main" id="{5BEFC81A-86DE-46DB-8A1F-5A5AC8B5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872" y="8871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park apache">
            <a:extLst>
              <a:ext uri="{FF2B5EF4-FFF2-40B4-BE49-F238E27FC236}">
                <a16:creationId xmlns:a16="http://schemas.microsoft.com/office/drawing/2014/main" id="{3383CE0B-31F9-4DDB-B372-A1EDF3A8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1" y="1944865"/>
            <a:ext cx="173333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assandra db">
            <a:extLst>
              <a:ext uri="{FF2B5EF4-FFF2-40B4-BE49-F238E27FC236}">
                <a16:creationId xmlns:a16="http://schemas.microsoft.com/office/drawing/2014/main" id="{56FD3D44-52BF-4AD5-BD7B-9EE56011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31" y="1944865"/>
            <a:ext cx="16636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elastic">
            <a:extLst>
              <a:ext uri="{FF2B5EF4-FFF2-40B4-BE49-F238E27FC236}">
                <a16:creationId xmlns:a16="http://schemas.microsoft.com/office/drawing/2014/main" id="{805E3932-579A-448F-92BB-8B9C5458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3001155"/>
            <a:ext cx="263816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flink">
            <a:extLst>
              <a:ext uri="{FF2B5EF4-FFF2-40B4-BE49-F238E27FC236}">
                <a16:creationId xmlns:a16="http://schemas.microsoft.com/office/drawing/2014/main" id="{78AE0A33-1EBF-4F38-9847-BBA5B227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53" y="3765083"/>
            <a:ext cx="174968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37D9639-EB0F-47D9-92C3-6D01129B67CA}"/>
              </a:ext>
            </a:extLst>
          </p:cNvPr>
          <p:cNvSpPr txBox="1">
            <a:spLocks/>
          </p:cNvSpPr>
          <p:nvPr/>
        </p:nvSpPr>
        <p:spPr>
          <a:xfrm>
            <a:off x="4901947" y="165153"/>
            <a:ext cx="3930723" cy="5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sz="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CA" sz="2400" b="1" dirty="0">
                <a:solidFill>
                  <a:srgbClr val="7D58FF"/>
                </a:solidFill>
              </a:rPr>
              <a:t>Top Workloads</a:t>
            </a:r>
          </a:p>
        </p:txBody>
      </p:sp>
    </p:spTree>
    <p:extLst>
      <p:ext uri="{BB962C8B-B14F-4D97-AF65-F5344CB8AC3E}">
        <p14:creationId xmlns:p14="http://schemas.microsoft.com/office/powerpoint/2010/main" val="1619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8"/>
          <p:cNvSpPr/>
          <p:nvPr/>
        </p:nvSpPr>
        <p:spPr>
          <a:xfrm>
            <a:off x="601287" y="3986752"/>
            <a:ext cx="4582125" cy="9362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7" name="Google Shape;697;p128"/>
          <p:cNvSpPr/>
          <p:nvPr/>
        </p:nvSpPr>
        <p:spPr>
          <a:xfrm>
            <a:off x="70068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PHYSICAL INFRASTRUCTURE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698" name="Google Shape;698;p128"/>
          <p:cNvSpPr/>
          <p:nvPr/>
        </p:nvSpPr>
        <p:spPr>
          <a:xfrm>
            <a:off x="610812" y="971290"/>
            <a:ext cx="4563225" cy="12935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8575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9" name="Google Shape;699;p128"/>
          <p:cNvSpPr/>
          <p:nvPr/>
        </p:nvSpPr>
        <p:spPr>
          <a:xfrm>
            <a:off x="698408" y="1070102"/>
            <a:ext cx="2152800" cy="11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MICROSERVICES, CONTAINERS, &amp; DEV TOOLS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0" name="Google Shape;700;p128"/>
          <p:cNvSpPr/>
          <p:nvPr/>
        </p:nvSpPr>
        <p:spPr>
          <a:xfrm>
            <a:off x="219480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VIRTUAL MACHINES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1" name="Google Shape;701;p128"/>
          <p:cNvSpPr/>
          <p:nvPr/>
        </p:nvSpPr>
        <p:spPr>
          <a:xfrm>
            <a:off x="3688919" y="4104679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PUBLIC CLOUDS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2" name="Google Shape;702;p128"/>
          <p:cNvSpPr/>
          <p:nvPr/>
        </p:nvSpPr>
        <p:spPr>
          <a:xfrm>
            <a:off x="2931142" y="1071995"/>
            <a:ext cx="2152800" cy="1111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 SERVICES, MACHINE LEARNING, &amp; AI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3" name="Google Shape;703;p128"/>
          <p:cNvSpPr/>
          <p:nvPr/>
        </p:nvSpPr>
        <p:spPr>
          <a:xfrm>
            <a:off x="610812" y="2335136"/>
            <a:ext cx="4563225" cy="1581300"/>
          </a:xfrm>
          <a:prstGeom prst="rect">
            <a:avLst/>
          </a:prstGeom>
          <a:solidFill>
            <a:srgbClr val="1B2029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04" name="Google Shape;704;p128" descr="MESO_dcos_Horz_DB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263" y="3036726"/>
            <a:ext cx="2359312" cy="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8"/>
          <p:cNvSpPr/>
          <p:nvPr/>
        </p:nvSpPr>
        <p:spPr>
          <a:xfrm>
            <a:off x="1819923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Security &amp; Compliance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6" name="Google Shape;706;p128"/>
          <p:cNvSpPr/>
          <p:nvPr/>
        </p:nvSpPr>
        <p:spPr>
          <a:xfrm>
            <a:off x="7046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Application-Aware Automation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7" name="Google Shape;707;p128"/>
          <p:cNvSpPr/>
          <p:nvPr/>
        </p:nvSpPr>
        <p:spPr>
          <a:xfrm>
            <a:off x="40510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Multitenancy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8" name="Google Shape;708;p128"/>
          <p:cNvSpPr/>
          <p:nvPr/>
        </p:nvSpPr>
        <p:spPr>
          <a:xfrm>
            <a:off x="2935462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Hybrid Cloud Management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9" name="Google Shape;709;p128"/>
          <p:cNvSpPr txBox="1"/>
          <p:nvPr/>
        </p:nvSpPr>
        <p:spPr>
          <a:xfrm>
            <a:off x="4678994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100+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0" name="Google Shape;710;p128"/>
          <p:cNvSpPr/>
          <p:nvPr/>
        </p:nvSpPr>
        <p:spPr>
          <a:xfrm rot="10800000" flipH="1">
            <a:off x="1579532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1" name="Google Shape;711;p128"/>
          <p:cNvSpPr txBox="1"/>
          <p:nvPr/>
        </p:nvSpPr>
        <p:spPr>
          <a:xfrm>
            <a:off x="1349381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2" name="Google Shape;712;p128"/>
          <p:cNvSpPr txBox="1"/>
          <p:nvPr/>
        </p:nvSpPr>
        <p:spPr>
          <a:xfrm>
            <a:off x="809246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Edge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3" name="Google Shape;713;p128"/>
          <p:cNvSpPr/>
          <p:nvPr/>
        </p:nvSpPr>
        <p:spPr>
          <a:xfrm>
            <a:off x="1397636" y="1332216"/>
            <a:ext cx="534600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4" name="Google Shape;714;p128"/>
          <p:cNvSpPr/>
          <p:nvPr/>
        </p:nvSpPr>
        <p:spPr>
          <a:xfrm>
            <a:off x="803258" y="1332216"/>
            <a:ext cx="532125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15" name="Google Shape;715;p128" descr="Marathon-Logo-Vertical-[Large, Transparent].png"/>
          <p:cNvPicPr preferRelativeResize="0"/>
          <p:nvPr/>
        </p:nvPicPr>
        <p:blipFill rotWithShape="1">
          <a:blip r:embed="rId4">
            <a:alphaModFix/>
          </a:blip>
          <a:srcRect l="9261" t="9261" r="9270" b="9270"/>
          <a:stretch/>
        </p:blipFill>
        <p:spPr>
          <a:xfrm>
            <a:off x="1412772" y="1443428"/>
            <a:ext cx="497816" cy="49781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8"/>
          <p:cNvSpPr/>
          <p:nvPr/>
        </p:nvSpPr>
        <p:spPr>
          <a:xfrm>
            <a:off x="696866" y="3402287"/>
            <a:ext cx="4382100" cy="41917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1" indent="18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 and Cloud as a Single Computing Resource </a:t>
            </a:r>
            <a:b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</a:br>
            <a:r>
              <a:rPr lang="en" sz="525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Powered by Apache Mesos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17" name="Google Shape;717;p128" descr="Image"/>
          <p:cNvPicPr preferRelativeResize="0"/>
          <p:nvPr/>
        </p:nvPicPr>
        <p:blipFill rotWithShape="1">
          <a:blip r:embed="rId5">
            <a:alphaModFix/>
          </a:blip>
          <a:srcRect r="58955"/>
          <a:stretch/>
        </p:blipFill>
        <p:spPr>
          <a:xfrm>
            <a:off x="3213784" y="4353104"/>
            <a:ext cx="224393" cy="23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8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557" y="4357766"/>
            <a:ext cx="358290" cy="35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28" descr="Image"/>
          <p:cNvPicPr preferRelativeResize="0"/>
          <p:nvPr/>
        </p:nvPicPr>
        <p:blipFill rotWithShape="1">
          <a:blip r:embed="rId7">
            <a:alphaModFix/>
          </a:blip>
          <a:srcRect l="18337" r="18343"/>
          <a:stretch/>
        </p:blipFill>
        <p:spPr>
          <a:xfrm>
            <a:off x="4214319" y="4390290"/>
            <a:ext cx="344270" cy="2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28"/>
          <p:cNvSpPr/>
          <p:nvPr/>
        </p:nvSpPr>
        <p:spPr>
          <a:xfrm>
            <a:off x="2000166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1" name="Google Shape;721;p128"/>
          <p:cNvSpPr/>
          <p:nvPr/>
        </p:nvSpPr>
        <p:spPr>
          <a:xfrm>
            <a:off x="2002331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2" name="Google Shape;722;p128"/>
          <p:cNvSpPr/>
          <p:nvPr/>
        </p:nvSpPr>
        <p:spPr>
          <a:xfrm>
            <a:off x="24006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3" name="Google Shape;723;p128"/>
          <p:cNvSpPr/>
          <p:nvPr/>
        </p:nvSpPr>
        <p:spPr>
          <a:xfrm>
            <a:off x="2402815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4" name="Google Shape;724;p128"/>
          <p:cNvSpPr/>
          <p:nvPr/>
        </p:nvSpPr>
        <p:spPr>
          <a:xfrm>
            <a:off x="3024817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5" name="Google Shape;725;p128"/>
          <p:cNvSpPr/>
          <p:nvPr/>
        </p:nvSpPr>
        <p:spPr>
          <a:xfrm>
            <a:off x="3428984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6" name="Google Shape;726;p128"/>
          <p:cNvSpPr/>
          <p:nvPr/>
        </p:nvSpPr>
        <p:spPr>
          <a:xfrm>
            <a:off x="4237318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7" name="Google Shape;727;p128"/>
          <p:cNvSpPr/>
          <p:nvPr/>
        </p:nvSpPr>
        <p:spPr>
          <a:xfrm>
            <a:off x="38331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8" name="Google Shape;728;p128"/>
          <p:cNvSpPr/>
          <p:nvPr/>
        </p:nvSpPr>
        <p:spPr>
          <a:xfrm>
            <a:off x="4641485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29" name="Google Shape;729;p128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4057" y="1375204"/>
            <a:ext cx="258556" cy="2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8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6872" y="1421632"/>
            <a:ext cx="247125" cy="16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8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88697" y="1419682"/>
            <a:ext cx="240141" cy="1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28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2152" y="1383840"/>
            <a:ext cx="215189" cy="2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28" descr="Ima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97707" y="1801082"/>
            <a:ext cx="215189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28" descr="Ima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02692" y="1830812"/>
            <a:ext cx="209551" cy="1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8" descr="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4287" y="1501425"/>
            <a:ext cx="457205" cy="3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8" descr="Imag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3828" y="4387108"/>
            <a:ext cx="165695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8" descr="Imag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1257" y="4388355"/>
            <a:ext cx="210157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8" descr="stacked_wm_no_bg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62832" y="1394115"/>
            <a:ext cx="215189" cy="23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8" descr="Imag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007013" y="1798990"/>
            <a:ext cx="329243" cy="21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8" descr="Image"/>
          <p:cNvPicPr preferRelativeResize="0"/>
          <p:nvPr/>
        </p:nvPicPr>
        <p:blipFill rotWithShape="1">
          <a:blip r:embed="rId19">
            <a:alphaModFix/>
          </a:blip>
          <a:srcRect r="57292"/>
          <a:stretch/>
        </p:blipFill>
        <p:spPr>
          <a:xfrm>
            <a:off x="2466379" y="1389118"/>
            <a:ext cx="220693" cy="2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8" descr="Image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16112" y="1802313"/>
            <a:ext cx="195932" cy="21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8" descr="Image"/>
          <p:cNvPicPr preferRelativeResize="0"/>
          <p:nvPr/>
        </p:nvPicPr>
        <p:blipFill rotWithShape="1">
          <a:blip r:embed="rId21">
            <a:alphaModFix/>
          </a:blip>
          <a:srcRect r="52599"/>
          <a:stretch/>
        </p:blipFill>
        <p:spPr>
          <a:xfrm>
            <a:off x="4676775" y="1361160"/>
            <a:ext cx="271780" cy="28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8" descr="Imag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805064" y="4439022"/>
            <a:ext cx="362885" cy="2054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8"/>
          <p:cNvSpPr/>
          <p:nvPr/>
        </p:nvSpPr>
        <p:spPr>
          <a:xfrm>
            <a:off x="3027683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5" name="Google Shape;745;p128"/>
          <p:cNvSpPr/>
          <p:nvPr/>
        </p:nvSpPr>
        <p:spPr>
          <a:xfrm>
            <a:off x="34318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6" name="Google Shape;746;p128"/>
          <p:cNvSpPr/>
          <p:nvPr/>
        </p:nvSpPr>
        <p:spPr>
          <a:xfrm>
            <a:off x="4240184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7" name="Google Shape;747;p128"/>
          <p:cNvSpPr/>
          <p:nvPr/>
        </p:nvSpPr>
        <p:spPr>
          <a:xfrm>
            <a:off x="3836017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8" name="Google Shape;748;p128"/>
          <p:cNvSpPr/>
          <p:nvPr/>
        </p:nvSpPr>
        <p:spPr>
          <a:xfrm>
            <a:off x="46443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grpSp>
        <p:nvGrpSpPr>
          <p:cNvPr id="749" name="Google Shape;749;p128"/>
          <p:cNvGrpSpPr/>
          <p:nvPr/>
        </p:nvGrpSpPr>
        <p:grpSpPr>
          <a:xfrm>
            <a:off x="4664607" y="4371298"/>
            <a:ext cx="258556" cy="315785"/>
            <a:chOff x="13970" y="0"/>
            <a:chExt cx="344741" cy="421046"/>
          </a:xfrm>
        </p:grpSpPr>
        <p:pic>
          <p:nvPicPr>
            <p:cNvPr id="750" name="Google Shape;750;p128" descr="Image"/>
            <p:cNvPicPr preferRelativeResize="0"/>
            <p:nvPr/>
          </p:nvPicPr>
          <p:blipFill rotWithShape="1">
            <a:blip r:embed="rId23">
              <a:alphaModFix/>
            </a:blip>
            <a:srcRect t="25613" r="58244" b="25608"/>
            <a:stretch/>
          </p:blipFill>
          <p:spPr>
            <a:xfrm>
              <a:off x="13971" y="0"/>
              <a:ext cx="344740" cy="30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28" descr="Image"/>
            <p:cNvPicPr preferRelativeResize="0"/>
            <p:nvPr/>
          </p:nvPicPr>
          <p:blipFill rotWithShape="1">
            <a:blip r:embed="rId23">
              <a:alphaModFix/>
            </a:blip>
            <a:srcRect l="37999" t="30762" b="30764"/>
            <a:stretch/>
          </p:blipFill>
          <p:spPr>
            <a:xfrm>
              <a:off x="13970" y="274237"/>
              <a:ext cx="315473" cy="1468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1705494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8" descr="Image"/>
          <p:cNvPicPr preferRelativeResize="0"/>
          <p:nvPr/>
        </p:nvPicPr>
        <p:blipFill rotWithShape="1">
          <a:blip r:embed="rId25">
            <a:alphaModFix/>
          </a:blip>
          <a:srcRect l="39250"/>
          <a:stretch/>
        </p:blipFill>
        <p:spPr>
          <a:xfrm>
            <a:off x="3195987" y="4535786"/>
            <a:ext cx="273118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8" descr="Image"/>
          <p:cNvPicPr preferRelativeResize="0"/>
          <p:nvPr/>
        </p:nvPicPr>
        <p:blipFill rotWithShape="1">
          <a:blip r:embed="rId26">
            <a:alphaModFix/>
          </a:blip>
          <a:srcRect l="22997" r="22992"/>
          <a:stretch/>
        </p:blipFill>
        <p:spPr>
          <a:xfrm>
            <a:off x="2736868" y="4390290"/>
            <a:ext cx="349080" cy="27521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2434158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20+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56" name="Google Shape;756;p128"/>
          <p:cNvSpPr/>
          <p:nvPr/>
        </p:nvSpPr>
        <p:spPr>
          <a:xfrm rot="10800000" flipH="1">
            <a:off x="3812267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57" name="Google Shape;757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3947753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128"/>
          <p:cNvGrpSpPr/>
          <p:nvPr/>
        </p:nvGrpSpPr>
        <p:grpSpPr>
          <a:xfrm>
            <a:off x="4191313" y="3887457"/>
            <a:ext cx="390420" cy="187761"/>
            <a:chOff x="0" y="0"/>
            <a:chExt cx="520560" cy="250348"/>
          </a:xfrm>
        </p:grpSpPr>
        <p:sp>
          <p:nvSpPr>
            <p:cNvPr id="759" name="Google Shape;759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0" name="Google Shape;760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1" name="Google Shape;761;p128"/>
          <p:cNvGrpSpPr/>
          <p:nvPr/>
        </p:nvGrpSpPr>
        <p:grpSpPr>
          <a:xfrm>
            <a:off x="2697193" y="3889184"/>
            <a:ext cx="390420" cy="187761"/>
            <a:chOff x="0" y="0"/>
            <a:chExt cx="520560" cy="250348"/>
          </a:xfrm>
        </p:grpSpPr>
        <p:sp>
          <p:nvSpPr>
            <p:cNvPr id="762" name="Google Shape;762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3" name="Google Shape;763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128"/>
          <p:cNvGrpSpPr/>
          <p:nvPr/>
        </p:nvGrpSpPr>
        <p:grpSpPr>
          <a:xfrm>
            <a:off x="1203073" y="3889184"/>
            <a:ext cx="390420" cy="187761"/>
            <a:chOff x="0" y="0"/>
            <a:chExt cx="520560" cy="250348"/>
          </a:xfrm>
        </p:grpSpPr>
        <p:sp>
          <p:nvSpPr>
            <p:cNvPr id="765" name="Google Shape;765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6" name="Google Shape;766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128" descr="Imag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084235" y="1797835"/>
            <a:ext cx="215189" cy="23015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grpSp>
        <p:nvGrpSpPr>
          <p:cNvPr id="777" name="Google Shape;777;p128"/>
          <p:cNvGrpSpPr/>
          <p:nvPr/>
        </p:nvGrpSpPr>
        <p:grpSpPr>
          <a:xfrm>
            <a:off x="5498239" y="1313588"/>
            <a:ext cx="3322343" cy="837675"/>
            <a:chOff x="7330985" y="1751450"/>
            <a:chExt cx="4429790" cy="1116900"/>
          </a:xfrm>
        </p:grpSpPr>
        <p:sp>
          <p:nvSpPr>
            <p:cNvPr id="778" name="Google Shape;778;p128"/>
            <p:cNvSpPr txBox="1"/>
            <p:nvPr/>
          </p:nvSpPr>
          <p:spPr>
            <a:xfrm>
              <a:off x="7667275" y="17514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Broad workload coverage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Run today &amp; tomorrow’s applications including traditional J2EE, containers, analytics &amp; ML</a:t>
              </a:r>
              <a:b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9" name="Google Shape;779;p128"/>
            <p:cNvSpPr/>
            <p:nvPr/>
          </p:nvSpPr>
          <p:spPr>
            <a:xfrm>
              <a:off x="7364325" y="18196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0" name="Google Shape;780;p128"/>
            <p:cNvSpPr txBox="1"/>
            <p:nvPr/>
          </p:nvSpPr>
          <p:spPr>
            <a:xfrm>
              <a:off x="7330985" y="1775275"/>
              <a:ext cx="4197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81" name="Google Shape;781;p128"/>
          <p:cNvGrpSpPr/>
          <p:nvPr/>
        </p:nvGrpSpPr>
        <p:grpSpPr>
          <a:xfrm>
            <a:off x="5502113" y="2249813"/>
            <a:ext cx="3318506" cy="837675"/>
            <a:chOff x="7336150" y="2999750"/>
            <a:chExt cx="4424675" cy="1116900"/>
          </a:xfrm>
        </p:grpSpPr>
        <p:sp>
          <p:nvSpPr>
            <p:cNvPr id="782" name="Google Shape;782;p128"/>
            <p:cNvSpPr txBox="1"/>
            <p:nvPr/>
          </p:nvSpPr>
          <p:spPr>
            <a:xfrm>
              <a:off x="7667325" y="29997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Application-aware automation</a:t>
              </a:r>
              <a:endParaRPr sz="135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Automate workload-specific operating procedures to “as-a-Service” anything from Kubernetes to data services</a:t>
              </a:r>
              <a:endParaRPr sz="9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83" name="Google Shape;783;p128"/>
            <p:cNvSpPr/>
            <p:nvPr/>
          </p:nvSpPr>
          <p:spPr>
            <a:xfrm>
              <a:off x="7364325" y="306547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4" name="Google Shape;784;p128"/>
            <p:cNvSpPr txBox="1"/>
            <p:nvPr/>
          </p:nvSpPr>
          <p:spPr>
            <a:xfrm>
              <a:off x="7336150" y="301825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2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61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1F89F-8CE2-4785-8DFC-D7FDB962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52"/>
          <a:stretch/>
        </p:blipFill>
        <p:spPr>
          <a:xfrm>
            <a:off x="66603" y="10886"/>
            <a:ext cx="9010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1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8"/>
          <p:cNvSpPr/>
          <p:nvPr/>
        </p:nvSpPr>
        <p:spPr>
          <a:xfrm>
            <a:off x="601287" y="3986752"/>
            <a:ext cx="4582125" cy="9362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7" name="Google Shape;697;p128"/>
          <p:cNvSpPr/>
          <p:nvPr/>
        </p:nvSpPr>
        <p:spPr>
          <a:xfrm>
            <a:off x="70068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PHYSICAL INFRASTRUCTURE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698" name="Google Shape;698;p128"/>
          <p:cNvSpPr/>
          <p:nvPr/>
        </p:nvSpPr>
        <p:spPr>
          <a:xfrm>
            <a:off x="610812" y="971290"/>
            <a:ext cx="4563225" cy="12935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8575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9" name="Google Shape;699;p128"/>
          <p:cNvSpPr/>
          <p:nvPr/>
        </p:nvSpPr>
        <p:spPr>
          <a:xfrm>
            <a:off x="698408" y="1070102"/>
            <a:ext cx="2152800" cy="11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MICROSERVICES, CONTAINERS, &amp; DEV TOOLS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0" name="Google Shape;700;p128"/>
          <p:cNvSpPr/>
          <p:nvPr/>
        </p:nvSpPr>
        <p:spPr>
          <a:xfrm>
            <a:off x="219480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VIRTUAL MACHINES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1" name="Google Shape;701;p128"/>
          <p:cNvSpPr/>
          <p:nvPr/>
        </p:nvSpPr>
        <p:spPr>
          <a:xfrm>
            <a:off x="3688919" y="4104679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PUBLIC CLOUDS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2" name="Google Shape;702;p128"/>
          <p:cNvSpPr/>
          <p:nvPr/>
        </p:nvSpPr>
        <p:spPr>
          <a:xfrm>
            <a:off x="2931142" y="1071995"/>
            <a:ext cx="2152800" cy="1111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 SERVICES, MACHINE LEARNING, &amp; AI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3" name="Google Shape;703;p128"/>
          <p:cNvSpPr/>
          <p:nvPr/>
        </p:nvSpPr>
        <p:spPr>
          <a:xfrm>
            <a:off x="610812" y="2335136"/>
            <a:ext cx="4563225" cy="1581300"/>
          </a:xfrm>
          <a:prstGeom prst="rect">
            <a:avLst/>
          </a:prstGeom>
          <a:solidFill>
            <a:srgbClr val="1B2029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04" name="Google Shape;704;p128" descr="MESO_dcos_Horz_DB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263" y="3036726"/>
            <a:ext cx="2359312" cy="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8"/>
          <p:cNvSpPr/>
          <p:nvPr/>
        </p:nvSpPr>
        <p:spPr>
          <a:xfrm>
            <a:off x="1819923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Security &amp; Compliance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6" name="Google Shape;706;p128"/>
          <p:cNvSpPr/>
          <p:nvPr/>
        </p:nvSpPr>
        <p:spPr>
          <a:xfrm>
            <a:off x="7046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Application-Aware Automation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7" name="Google Shape;707;p128"/>
          <p:cNvSpPr/>
          <p:nvPr/>
        </p:nvSpPr>
        <p:spPr>
          <a:xfrm>
            <a:off x="40510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Multitenancy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8" name="Google Shape;708;p128"/>
          <p:cNvSpPr/>
          <p:nvPr/>
        </p:nvSpPr>
        <p:spPr>
          <a:xfrm>
            <a:off x="2935462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Hybrid Cloud Management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9" name="Google Shape;709;p128"/>
          <p:cNvSpPr txBox="1"/>
          <p:nvPr/>
        </p:nvSpPr>
        <p:spPr>
          <a:xfrm>
            <a:off x="4678994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100+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0" name="Google Shape;710;p128"/>
          <p:cNvSpPr/>
          <p:nvPr/>
        </p:nvSpPr>
        <p:spPr>
          <a:xfrm rot="10800000" flipH="1">
            <a:off x="1579532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1" name="Google Shape;711;p128"/>
          <p:cNvSpPr txBox="1"/>
          <p:nvPr/>
        </p:nvSpPr>
        <p:spPr>
          <a:xfrm>
            <a:off x="1349381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2" name="Google Shape;712;p128"/>
          <p:cNvSpPr txBox="1"/>
          <p:nvPr/>
        </p:nvSpPr>
        <p:spPr>
          <a:xfrm>
            <a:off x="809246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Edge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3" name="Google Shape;713;p128"/>
          <p:cNvSpPr/>
          <p:nvPr/>
        </p:nvSpPr>
        <p:spPr>
          <a:xfrm>
            <a:off x="1397636" y="1332216"/>
            <a:ext cx="534600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4" name="Google Shape;714;p128"/>
          <p:cNvSpPr/>
          <p:nvPr/>
        </p:nvSpPr>
        <p:spPr>
          <a:xfrm>
            <a:off x="803258" y="1332216"/>
            <a:ext cx="532125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15" name="Google Shape;715;p128" descr="Marathon-Logo-Vertical-[Large, Transparent].png"/>
          <p:cNvPicPr preferRelativeResize="0"/>
          <p:nvPr/>
        </p:nvPicPr>
        <p:blipFill rotWithShape="1">
          <a:blip r:embed="rId4">
            <a:alphaModFix/>
          </a:blip>
          <a:srcRect l="9261" t="9261" r="9270" b="9270"/>
          <a:stretch/>
        </p:blipFill>
        <p:spPr>
          <a:xfrm>
            <a:off x="1412772" y="1443428"/>
            <a:ext cx="497816" cy="49781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8"/>
          <p:cNvSpPr/>
          <p:nvPr/>
        </p:nvSpPr>
        <p:spPr>
          <a:xfrm>
            <a:off x="696866" y="3402287"/>
            <a:ext cx="4382100" cy="41917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1" indent="18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 and Cloud as a Single Computing Resource </a:t>
            </a:r>
            <a:b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</a:br>
            <a:r>
              <a:rPr lang="en" sz="525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Powered by Apache Mesos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17" name="Google Shape;717;p128" descr="Image"/>
          <p:cNvPicPr preferRelativeResize="0"/>
          <p:nvPr/>
        </p:nvPicPr>
        <p:blipFill rotWithShape="1">
          <a:blip r:embed="rId5">
            <a:alphaModFix/>
          </a:blip>
          <a:srcRect r="58955"/>
          <a:stretch/>
        </p:blipFill>
        <p:spPr>
          <a:xfrm>
            <a:off x="3213784" y="4353104"/>
            <a:ext cx="224393" cy="23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8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557" y="4357766"/>
            <a:ext cx="358290" cy="35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28" descr="Image"/>
          <p:cNvPicPr preferRelativeResize="0"/>
          <p:nvPr/>
        </p:nvPicPr>
        <p:blipFill rotWithShape="1">
          <a:blip r:embed="rId7">
            <a:alphaModFix/>
          </a:blip>
          <a:srcRect l="18337" r="18343"/>
          <a:stretch/>
        </p:blipFill>
        <p:spPr>
          <a:xfrm>
            <a:off x="4214319" y="4390290"/>
            <a:ext cx="344270" cy="2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28"/>
          <p:cNvSpPr/>
          <p:nvPr/>
        </p:nvSpPr>
        <p:spPr>
          <a:xfrm>
            <a:off x="2000166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1" name="Google Shape;721;p128"/>
          <p:cNvSpPr/>
          <p:nvPr/>
        </p:nvSpPr>
        <p:spPr>
          <a:xfrm>
            <a:off x="2002331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2" name="Google Shape;722;p128"/>
          <p:cNvSpPr/>
          <p:nvPr/>
        </p:nvSpPr>
        <p:spPr>
          <a:xfrm>
            <a:off x="24006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3" name="Google Shape;723;p128"/>
          <p:cNvSpPr/>
          <p:nvPr/>
        </p:nvSpPr>
        <p:spPr>
          <a:xfrm>
            <a:off x="2402815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4" name="Google Shape;724;p128"/>
          <p:cNvSpPr/>
          <p:nvPr/>
        </p:nvSpPr>
        <p:spPr>
          <a:xfrm>
            <a:off x="3024817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5" name="Google Shape;725;p128"/>
          <p:cNvSpPr/>
          <p:nvPr/>
        </p:nvSpPr>
        <p:spPr>
          <a:xfrm>
            <a:off x="3428984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6" name="Google Shape;726;p128"/>
          <p:cNvSpPr/>
          <p:nvPr/>
        </p:nvSpPr>
        <p:spPr>
          <a:xfrm>
            <a:off x="4237318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7" name="Google Shape;727;p128"/>
          <p:cNvSpPr/>
          <p:nvPr/>
        </p:nvSpPr>
        <p:spPr>
          <a:xfrm>
            <a:off x="38331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8" name="Google Shape;728;p128"/>
          <p:cNvSpPr/>
          <p:nvPr/>
        </p:nvSpPr>
        <p:spPr>
          <a:xfrm>
            <a:off x="4641485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29" name="Google Shape;729;p128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4057" y="1375204"/>
            <a:ext cx="258556" cy="2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8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6872" y="1421632"/>
            <a:ext cx="247125" cy="16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8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88697" y="1419682"/>
            <a:ext cx="240141" cy="1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28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2152" y="1383840"/>
            <a:ext cx="215189" cy="2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28" descr="Ima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97707" y="1801082"/>
            <a:ext cx="215189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28" descr="Ima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02692" y="1830812"/>
            <a:ext cx="209551" cy="1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8" descr="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4287" y="1501425"/>
            <a:ext cx="457205" cy="3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8" descr="Imag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3828" y="4387108"/>
            <a:ext cx="165695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8" descr="Imag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1257" y="4388355"/>
            <a:ext cx="210157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8" descr="stacked_wm_no_bg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62832" y="1394115"/>
            <a:ext cx="215189" cy="23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8" descr="Imag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007013" y="1798990"/>
            <a:ext cx="329243" cy="21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8" descr="Image"/>
          <p:cNvPicPr preferRelativeResize="0"/>
          <p:nvPr/>
        </p:nvPicPr>
        <p:blipFill rotWithShape="1">
          <a:blip r:embed="rId19">
            <a:alphaModFix/>
          </a:blip>
          <a:srcRect r="57292"/>
          <a:stretch/>
        </p:blipFill>
        <p:spPr>
          <a:xfrm>
            <a:off x="2466379" y="1389118"/>
            <a:ext cx="220693" cy="2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8" descr="Image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16112" y="1802313"/>
            <a:ext cx="195932" cy="21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8" descr="Image"/>
          <p:cNvPicPr preferRelativeResize="0"/>
          <p:nvPr/>
        </p:nvPicPr>
        <p:blipFill rotWithShape="1">
          <a:blip r:embed="rId21">
            <a:alphaModFix/>
          </a:blip>
          <a:srcRect r="52599"/>
          <a:stretch/>
        </p:blipFill>
        <p:spPr>
          <a:xfrm>
            <a:off x="4676775" y="1361160"/>
            <a:ext cx="271780" cy="28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8" descr="Imag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805064" y="4439022"/>
            <a:ext cx="362885" cy="2054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8"/>
          <p:cNvSpPr/>
          <p:nvPr/>
        </p:nvSpPr>
        <p:spPr>
          <a:xfrm>
            <a:off x="3027683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5" name="Google Shape;745;p128"/>
          <p:cNvSpPr/>
          <p:nvPr/>
        </p:nvSpPr>
        <p:spPr>
          <a:xfrm>
            <a:off x="34318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6" name="Google Shape;746;p128"/>
          <p:cNvSpPr/>
          <p:nvPr/>
        </p:nvSpPr>
        <p:spPr>
          <a:xfrm>
            <a:off x="4240184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7" name="Google Shape;747;p128"/>
          <p:cNvSpPr/>
          <p:nvPr/>
        </p:nvSpPr>
        <p:spPr>
          <a:xfrm>
            <a:off x="3836017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8" name="Google Shape;748;p128"/>
          <p:cNvSpPr/>
          <p:nvPr/>
        </p:nvSpPr>
        <p:spPr>
          <a:xfrm>
            <a:off x="46443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grpSp>
        <p:nvGrpSpPr>
          <p:cNvPr id="749" name="Google Shape;749;p128"/>
          <p:cNvGrpSpPr/>
          <p:nvPr/>
        </p:nvGrpSpPr>
        <p:grpSpPr>
          <a:xfrm>
            <a:off x="4664607" y="4371298"/>
            <a:ext cx="258556" cy="315785"/>
            <a:chOff x="13970" y="0"/>
            <a:chExt cx="344741" cy="421046"/>
          </a:xfrm>
        </p:grpSpPr>
        <p:pic>
          <p:nvPicPr>
            <p:cNvPr id="750" name="Google Shape;750;p128" descr="Image"/>
            <p:cNvPicPr preferRelativeResize="0"/>
            <p:nvPr/>
          </p:nvPicPr>
          <p:blipFill rotWithShape="1">
            <a:blip r:embed="rId23">
              <a:alphaModFix/>
            </a:blip>
            <a:srcRect t="25613" r="58244" b="25608"/>
            <a:stretch/>
          </p:blipFill>
          <p:spPr>
            <a:xfrm>
              <a:off x="13971" y="0"/>
              <a:ext cx="344740" cy="30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28" descr="Image"/>
            <p:cNvPicPr preferRelativeResize="0"/>
            <p:nvPr/>
          </p:nvPicPr>
          <p:blipFill rotWithShape="1">
            <a:blip r:embed="rId23">
              <a:alphaModFix/>
            </a:blip>
            <a:srcRect l="37999" t="30762" b="30764"/>
            <a:stretch/>
          </p:blipFill>
          <p:spPr>
            <a:xfrm>
              <a:off x="13970" y="274237"/>
              <a:ext cx="315473" cy="1468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1705494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8" descr="Image"/>
          <p:cNvPicPr preferRelativeResize="0"/>
          <p:nvPr/>
        </p:nvPicPr>
        <p:blipFill rotWithShape="1">
          <a:blip r:embed="rId25">
            <a:alphaModFix/>
          </a:blip>
          <a:srcRect l="39250"/>
          <a:stretch/>
        </p:blipFill>
        <p:spPr>
          <a:xfrm>
            <a:off x="3195987" y="4535786"/>
            <a:ext cx="273118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8" descr="Image"/>
          <p:cNvPicPr preferRelativeResize="0"/>
          <p:nvPr/>
        </p:nvPicPr>
        <p:blipFill rotWithShape="1">
          <a:blip r:embed="rId26">
            <a:alphaModFix/>
          </a:blip>
          <a:srcRect l="22997" r="22992"/>
          <a:stretch/>
        </p:blipFill>
        <p:spPr>
          <a:xfrm>
            <a:off x="2736868" y="4390290"/>
            <a:ext cx="349080" cy="27521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2434158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20+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56" name="Google Shape;756;p128"/>
          <p:cNvSpPr/>
          <p:nvPr/>
        </p:nvSpPr>
        <p:spPr>
          <a:xfrm rot="10800000" flipH="1">
            <a:off x="3812267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57" name="Google Shape;757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3947753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128"/>
          <p:cNvGrpSpPr/>
          <p:nvPr/>
        </p:nvGrpSpPr>
        <p:grpSpPr>
          <a:xfrm>
            <a:off x="4191313" y="3887457"/>
            <a:ext cx="390420" cy="187761"/>
            <a:chOff x="0" y="0"/>
            <a:chExt cx="520560" cy="250348"/>
          </a:xfrm>
        </p:grpSpPr>
        <p:sp>
          <p:nvSpPr>
            <p:cNvPr id="759" name="Google Shape;759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0" name="Google Shape;760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1" name="Google Shape;761;p128"/>
          <p:cNvGrpSpPr/>
          <p:nvPr/>
        </p:nvGrpSpPr>
        <p:grpSpPr>
          <a:xfrm>
            <a:off x="2697193" y="3889184"/>
            <a:ext cx="390420" cy="187761"/>
            <a:chOff x="0" y="0"/>
            <a:chExt cx="520560" cy="250348"/>
          </a:xfrm>
        </p:grpSpPr>
        <p:sp>
          <p:nvSpPr>
            <p:cNvPr id="762" name="Google Shape;762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3" name="Google Shape;763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128"/>
          <p:cNvGrpSpPr/>
          <p:nvPr/>
        </p:nvGrpSpPr>
        <p:grpSpPr>
          <a:xfrm>
            <a:off x="1203073" y="3889184"/>
            <a:ext cx="390420" cy="187761"/>
            <a:chOff x="0" y="0"/>
            <a:chExt cx="520560" cy="250348"/>
          </a:xfrm>
        </p:grpSpPr>
        <p:sp>
          <p:nvSpPr>
            <p:cNvPr id="765" name="Google Shape;765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6" name="Google Shape;766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128" descr="Imag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084235" y="1797835"/>
            <a:ext cx="215189" cy="23015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grpSp>
        <p:nvGrpSpPr>
          <p:cNvPr id="773" name="Google Shape;773;p128"/>
          <p:cNvGrpSpPr/>
          <p:nvPr/>
        </p:nvGrpSpPr>
        <p:grpSpPr>
          <a:xfrm>
            <a:off x="5498231" y="3207336"/>
            <a:ext cx="3322388" cy="666225"/>
            <a:chOff x="7330975" y="4276448"/>
            <a:chExt cx="4429850" cy="888300"/>
          </a:xfrm>
        </p:grpSpPr>
        <p:sp>
          <p:nvSpPr>
            <p:cNvPr id="774" name="Google Shape;774;p128"/>
            <p:cNvSpPr txBox="1"/>
            <p:nvPr/>
          </p:nvSpPr>
          <p:spPr>
            <a:xfrm>
              <a:off x="7667325" y="4276448"/>
              <a:ext cx="4093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Intelligent resource pooling</a:t>
              </a:r>
              <a:endParaRPr sz="135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Optimize workload density for highest utilization with resource guarantees</a:t>
              </a:r>
              <a:endParaRPr sz="9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5" name="Google Shape;775;p128"/>
            <p:cNvSpPr/>
            <p:nvPr/>
          </p:nvSpPr>
          <p:spPr>
            <a:xfrm>
              <a:off x="7364325" y="4358550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76" name="Google Shape;776;p128"/>
            <p:cNvSpPr txBox="1"/>
            <p:nvPr/>
          </p:nvSpPr>
          <p:spPr>
            <a:xfrm>
              <a:off x="7330975" y="4311325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3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77" name="Google Shape;777;p128"/>
          <p:cNvGrpSpPr/>
          <p:nvPr/>
        </p:nvGrpSpPr>
        <p:grpSpPr>
          <a:xfrm>
            <a:off x="5498239" y="1313588"/>
            <a:ext cx="3322343" cy="837675"/>
            <a:chOff x="7330985" y="1751450"/>
            <a:chExt cx="4429790" cy="1116900"/>
          </a:xfrm>
        </p:grpSpPr>
        <p:sp>
          <p:nvSpPr>
            <p:cNvPr id="778" name="Google Shape;778;p128"/>
            <p:cNvSpPr txBox="1"/>
            <p:nvPr/>
          </p:nvSpPr>
          <p:spPr>
            <a:xfrm>
              <a:off x="7667275" y="17514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Broad workload coverage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Run today &amp; tomorrow’s applications including traditional J2EE, containers, analytics &amp; ML</a:t>
              </a:r>
              <a:b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9" name="Google Shape;779;p128"/>
            <p:cNvSpPr/>
            <p:nvPr/>
          </p:nvSpPr>
          <p:spPr>
            <a:xfrm>
              <a:off x="7364325" y="18196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0" name="Google Shape;780;p128"/>
            <p:cNvSpPr txBox="1"/>
            <p:nvPr/>
          </p:nvSpPr>
          <p:spPr>
            <a:xfrm>
              <a:off x="7330985" y="1775275"/>
              <a:ext cx="4197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81" name="Google Shape;781;p128"/>
          <p:cNvGrpSpPr/>
          <p:nvPr/>
        </p:nvGrpSpPr>
        <p:grpSpPr>
          <a:xfrm>
            <a:off x="5502113" y="2249813"/>
            <a:ext cx="3318506" cy="837675"/>
            <a:chOff x="7336150" y="2999750"/>
            <a:chExt cx="4424675" cy="1116900"/>
          </a:xfrm>
        </p:grpSpPr>
        <p:sp>
          <p:nvSpPr>
            <p:cNvPr id="782" name="Google Shape;782;p128"/>
            <p:cNvSpPr txBox="1"/>
            <p:nvPr/>
          </p:nvSpPr>
          <p:spPr>
            <a:xfrm>
              <a:off x="7667325" y="29997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Application-aware automation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Automate workload-specific operating procedures to “as-a-Service” anything from Kubernetes to data services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83" name="Google Shape;783;p128"/>
            <p:cNvSpPr/>
            <p:nvPr/>
          </p:nvSpPr>
          <p:spPr>
            <a:xfrm>
              <a:off x="7364325" y="306547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4" name="Google Shape;784;p128"/>
            <p:cNvSpPr txBox="1"/>
            <p:nvPr/>
          </p:nvSpPr>
          <p:spPr>
            <a:xfrm>
              <a:off x="7336150" y="301825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2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4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1"/>
          <p:cNvSpPr txBox="1"/>
          <p:nvPr/>
        </p:nvSpPr>
        <p:spPr>
          <a:xfrm>
            <a:off x="349600" y="1369350"/>
            <a:ext cx="31107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 panose="020B0604020202020204" charset="0"/>
                <a:ea typeface="Roboto" panose="020B0604020202020204" charset="0"/>
              </a:rPr>
              <a:t>Traditional Approach</a:t>
            </a:r>
            <a:endParaRPr sz="14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3" name="Google Shape;923;p131"/>
          <p:cNvSpPr/>
          <p:nvPr/>
        </p:nvSpPr>
        <p:spPr>
          <a:xfrm>
            <a:off x="425800" y="2129909"/>
            <a:ext cx="1520700" cy="49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0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rPr>
              <a:t>Cluster: Dev</a:t>
            </a:r>
            <a:endParaRPr sz="1100" i="1">
              <a:solidFill>
                <a:srgbClr val="3C78D8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4" name="Google Shape;924;p131"/>
          <p:cNvSpPr/>
          <p:nvPr/>
        </p:nvSpPr>
        <p:spPr>
          <a:xfrm>
            <a:off x="2001894" y="2129909"/>
            <a:ext cx="1520700" cy="49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0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rPr>
              <a:t>Cluster: Prod</a:t>
            </a:r>
            <a:endParaRPr sz="1100" i="1">
              <a:solidFill>
                <a:srgbClr val="3C78D8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5" name="Google Shape;925;p131"/>
          <p:cNvSpPr/>
          <p:nvPr/>
        </p:nvSpPr>
        <p:spPr>
          <a:xfrm>
            <a:off x="542323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6" name="Google Shape;926;p131"/>
          <p:cNvSpPr/>
          <p:nvPr/>
        </p:nvSpPr>
        <p:spPr>
          <a:xfrm>
            <a:off x="425800" y="3293880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7" name="Google Shape;927;p131"/>
          <p:cNvSpPr/>
          <p:nvPr/>
        </p:nvSpPr>
        <p:spPr>
          <a:xfrm>
            <a:off x="425800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8" name="Google Shape;928;p131"/>
          <p:cNvSpPr/>
          <p:nvPr/>
        </p:nvSpPr>
        <p:spPr>
          <a:xfrm>
            <a:off x="425800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29" name="Google Shape;929;p131"/>
          <p:cNvSpPr/>
          <p:nvPr/>
        </p:nvSpPr>
        <p:spPr>
          <a:xfrm>
            <a:off x="1039563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0" name="Google Shape;930;p131"/>
          <p:cNvSpPr/>
          <p:nvPr/>
        </p:nvSpPr>
        <p:spPr>
          <a:xfrm>
            <a:off x="923041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1" name="Google Shape;931;p131"/>
          <p:cNvSpPr/>
          <p:nvPr/>
        </p:nvSpPr>
        <p:spPr>
          <a:xfrm>
            <a:off x="923041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2" name="Google Shape;932;p131"/>
          <p:cNvSpPr/>
          <p:nvPr/>
        </p:nvSpPr>
        <p:spPr>
          <a:xfrm>
            <a:off x="1564025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3" name="Google Shape;933;p131"/>
          <p:cNvSpPr/>
          <p:nvPr/>
        </p:nvSpPr>
        <p:spPr>
          <a:xfrm>
            <a:off x="1504653" y="3293880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4" name="Google Shape;934;p131"/>
          <p:cNvSpPr/>
          <p:nvPr/>
        </p:nvSpPr>
        <p:spPr>
          <a:xfrm>
            <a:off x="1504653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5" name="Google Shape;935;p131"/>
          <p:cNvSpPr/>
          <p:nvPr/>
        </p:nvSpPr>
        <p:spPr>
          <a:xfrm>
            <a:off x="1504653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6" name="Google Shape;936;p131"/>
          <p:cNvSpPr/>
          <p:nvPr/>
        </p:nvSpPr>
        <p:spPr>
          <a:xfrm>
            <a:off x="2175566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7" name="Google Shape;937;p131"/>
          <p:cNvSpPr/>
          <p:nvPr/>
        </p:nvSpPr>
        <p:spPr>
          <a:xfrm>
            <a:off x="2001894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8" name="Google Shape;938;p131"/>
          <p:cNvSpPr/>
          <p:nvPr/>
        </p:nvSpPr>
        <p:spPr>
          <a:xfrm>
            <a:off x="2001894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39" name="Google Shape;939;p131"/>
          <p:cNvSpPr/>
          <p:nvPr/>
        </p:nvSpPr>
        <p:spPr>
          <a:xfrm>
            <a:off x="2686349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0" name="Google Shape;940;p131"/>
          <p:cNvSpPr/>
          <p:nvPr/>
        </p:nvSpPr>
        <p:spPr>
          <a:xfrm>
            <a:off x="2569827" y="3293880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1" name="Google Shape;941;p131"/>
          <p:cNvSpPr/>
          <p:nvPr/>
        </p:nvSpPr>
        <p:spPr>
          <a:xfrm>
            <a:off x="2569827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2" name="Google Shape;942;p131"/>
          <p:cNvSpPr/>
          <p:nvPr/>
        </p:nvSpPr>
        <p:spPr>
          <a:xfrm>
            <a:off x="2569827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3" name="Google Shape;943;p131"/>
          <p:cNvSpPr/>
          <p:nvPr/>
        </p:nvSpPr>
        <p:spPr>
          <a:xfrm>
            <a:off x="3183590" y="2343085"/>
            <a:ext cx="231000" cy="22530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4" name="Google Shape;944;p131"/>
          <p:cNvSpPr/>
          <p:nvPr/>
        </p:nvSpPr>
        <p:spPr>
          <a:xfrm>
            <a:off x="3067068" y="2655373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5" name="Google Shape;945;p131"/>
          <p:cNvSpPr/>
          <p:nvPr/>
        </p:nvSpPr>
        <p:spPr>
          <a:xfrm>
            <a:off x="3067068" y="2860328"/>
            <a:ext cx="441600" cy="176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6" name="Google Shape;946;p131"/>
          <p:cNvSpPr/>
          <p:nvPr/>
        </p:nvSpPr>
        <p:spPr>
          <a:xfrm>
            <a:off x="425799" y="3078163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Hypervisor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7" name="Google Shape;947;p131"/>
          <p:cNvSpPr/>
          <p:nvPr/>
        </p:nvSpPr>
        <p:spPr>
          <a:xfrm>
            <a:off x="1504637" y="3078163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Hypervisor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8" name="Google Shape;948;p131"/>
          <p:cNvSpPr/>
          <p:nvPr/>
        </p:nvSpPr>
        <p:spPr>
          <a:xfrm>
            <a:off x="2569806" y="3078163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Hypervisor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49" name="Google Shape;949;p131"/>
          <p:cNvSpPr txBox="1"/>
          <p:nvPr/>
        </p:nvSpPr>
        <p:spPr>
          <a:xfrm>
            <a:off x="5269555" y="1369331"/>
            <a:ext cx="31602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 panose="020B0604020202020204" charset="0"/>
                <a:ea typeface="Roboto" panose="020B0604020202020204" charset="0"/>
              </a:rPr>
              <a:t>Mesosphere Approach</a:t>
            </a:r>
            <a:endParaRPr sz="14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0" name="Google Shape;950;p131"/>
          <p:cNvSpPr/>
          <p:nvPr/>
        </p:nvSpPr>
        <p:spPr>
          <a:xfrm>
            <a:off x="5257882" y="3302854"/>
            <a:ext cx="939000" cy="17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29000">
                <a:srgbClr val="666666"/>
              </a:gs>
              <a:gs pos="68000">
                <a:srgbClr val="6AA84F"/>
              </a:gs>
              <a:gs pos="100000">
                <a:srgbClr val="6AA84F"/>
              </a:gs>
            </a:gsLst>
            <a:lin ang="18900044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 or 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1" name="Google Shape;951;p131"/>
          <p:cNvSpPr/>
          <p:nvPr/>
        </p:nvSpPr>
        <p:spPr>
          <a:xfrm>
            <a:off x="5257882" y="3095837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 dirty="0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2" name="Google Shape;952;p131"/>
          <p:cNvSpPr/>
          <p:nvPr/>
        </p:nvSpPr>
        <p:spPr>
          <a:xfrm>
            <a:off x="6323055" y="3302854"/>
            <a:ext cx="939000" cy="17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29000">
                <a:srgbClr val="666666"/>
              </a:gs>
              <a:gs pos="68000">
                <a:srgbClr val="6AA84F"/>
              </a:gs>
              <a:gs pos="100000">
                <a:srgbClr val="6AA84F"/>
              </a:gs>
            </a:gsLst>
            <a:lin ang="18900044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 or 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3" name="Google Shape;953;p131"/>
          <p:cNvSpPr/>
          <p:nvPr/>
        </p:nvSpPr>
        <p:spPr>
          <a:xfrm>
            <a:off x="6323055" y="3095820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4" name="Google Shape;954;p131"/>
          <p:cNvSpPr/>
          <p:nvPr/>
        </p:nvSpPr>
        <p:spPr>
          <a:xfrm>
            <a:off x="7388224" y="3302854"/>
            <a:ext cx="939000" cy="17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29000">
                <a:srgbClr val="666666"/>
              </a:gs>
              <a:gs pos="68000">
                <a:srgbClr val="6AA84F"/>
              </a:gs>
              <a:gs pos="100000">
                <a:srgbClr val="6AA84F"/>
              </a:gs>
            </a:gsLst>
            <a:lin ang="18900044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HW or VM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5" name="Google Shape;955;p131"/>
          <p:cNvSpPr/>
          <p:nvPr/>
        </p:nvSpPr>
        <p:spPr>
          <a:xfrm>
            <a:off x="7388224" y="3095820"/>
            <a:ext cx="939000" cy="1761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OS</a:t>
            </a:r>
            <a:endParaRPr sz="1100" b="1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56" name="Google Shape;956;p131"/>
          <p:cNvGrpSpPr/>
          <p:nvPr/>
        </p:nvGrpSpPr>
        <p:grpSpPr>
          <a:xfrm>
            <a:off x="5263544" y="1950490"/>
            <a:ext cx="1520775" cy="496125"/>
            <a:chOff x="6408459" y="3364204"/>
            <a:chExt cx="2027700" cy="661500"/>
          </a:xfrm>
        </p:grpSpPr>
        <p:sp>
          <p:nvSpPr>
            <p:cNvPr id="957" name="Google Shape;957;p131"/>
            <p:cNvSpPr/>
            <p:nvPr/>
          </p:nvSpPr>
          <p:spPr>
            <a:xfrm>
              <a:off x="6408459" y="3364204"/>
              <a:ext cx="2027700" cy="66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0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C78D8"/>
                  </a:solidFill>
                  <a:latin typeface="Roboto" panose="020B0604020202020204" charset="0"/>
                  <a:ea typeface="Roboto" panose="020B0604020202020204" charset="0"/>
                </a:rPr>
                <a:t>Cluster: DevA</a:t>
              </a:r>
              <a:endParaRPr sz="1100" i="1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58" name="Google Shape;958;p131"/>
            <p:cNvSpPr/>
            <p:nvPr/>
          </p:nvSpPr>
          <p:spPr>
            <a:xfrm>
              <a:off x="6556272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59" name="Google Shape;959;p131"/>
            <p:cNvSpPr/>
            <p:nvPr/>
          </p:nvSpPr>
          <p:spPr>
            <a:xfrm>
              <a:off x="7258126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60" name="Google Shape;960;p131"/>
            <p:cNvSpPr/>
            <p:nvPr/>
          </p:nvSpPr>
          <p:spPr>
            <a:xfrm>
              <a:off x="7959980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961" name="Google Shape;961;p131"/>
          <p:cNvSpPr/>
          <p:nvPr/>
        </p:nvSpPr>
        <p:spPr>
          <a:xfrm>
            <a:off x="3707400" y="2129906"/>
            <a:ext cx="939000" cy="1340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 panose="020B0604020202020204" charset="0"/>
                <a:ea typeface="Roboto" panose="020B0604020202020204" charset="0"/>
              </a:rPr>
              <a:t>Somebody else’s problem?</a:t>
            </a:r>
            <a:endParaRPr sz="11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62" name="Google Shape;962;p131"/>
          <p:cNvSpPr/>
          <p:nvPr/>
        </p:nvSpPr>
        <p:spPr>
          <a:xfrm>
            <a:off x="4831050" y="1866525"/>
            <a:ext cx="129900" cy="1753800"/>
          </a:xfrm>
          <a:prstGeom prst="rightArrow">
            <a:avLst>
              <a:gd name="adj1" fmla="val 50306"/>
              <a:gd name="adj2" fmla="val 10000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63" name="Google Shape;963;p131"/>
          <p:cNvSpPr txBox="1"/>
          <p:nvPr/>
        </p:nvSpPr>
        <p:spPr>
          <a:xfrm>
            <a:off x="5322675" y="3506052"/>
            <a:ext cx="30045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 panose="020B0604020202020204" charset="0"/>
                <a:ea typeface="Roboto" panose="020B0604020202020204" charset="0"/>
              </a:rPr>
              <a:t>High-density pooling without virtualization</a:t>
            </a:r>
            <a:endParaRPr sz="10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64" name="Google Shape;964;p131"/>
          <p:cNvSpPr txBox="1"/>
          <p:nvPr/>
        </p:nvSpPr>
        <p:spPr>
          <a:xfrm>
            <a:off x="419600" y="3506052"/>
            <a:ext cx="3102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 panose="020B0604020202020204" charset="0"/>
                <a:ea typeface="Roboto" panose="020B0604020202020204" charset="0"/>
              </a:rPr>
              <a:t>Virtualization required</a:t>
            </a:r>
            <a:endParaRPr sz="1000" i="1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65" name="Google Shape;965;p131"/>
          <p:cNvGrpSpPr/>
          <p:nvPr/>
        </p:nvGrpSpPr>
        <p:grpSpPr>
          <a:xfrm>
            <a:off x="6839638" y="2523153"/>
            <a:ext cx="1520775" cy="496125"/>
            <a:chOff x="8509917" y="3364204"/>
            <a:chExt cx="2027700" cy="661500"/>
          </a:xfrm>
        </p:grpSpPr>
        <p:sp>
          <p:nvSpPr>
            <p:cNvPr id="966" name="Google Shape;966;p131"/>
            <p:cNvSpPr/>
            <p:nvPr/>
          </p:nvSpPr>
          <p:spPr>
            <a:xfrm>
              <a:off x="8509917" y="3364204"/>
              <a:ext cx="2027700" cy="66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0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C78D8"/>
                  </a:solidFill>
                  <a:latin typeface="Roboto" panose="020B0604020202020204" charset="0"/>
                  <a:ea typeface="Roboto" panose="020B0604020202020204" charset="0"/>
                </a:rPr>
                <a:t>Cluster: ProdB</a:t>
              </a:r>
              <a:endParaRPr sz="1100" i="1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67" name="Google Shape;967;p131"/>
            <p:cNvSpPr/>
            <p:nvPr/>
          </p:nvSpPr>
          <p:spPr>
            <a:xfrm>
              <a:off x="8661834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68" name="Google Shape;968;p131"/>
            <p:cNvSpPr/>
            <p:nvPr/>
          </p:nvSpPr>
          <p:spPr>
            <a:xfrm>
              <a:off x="9363688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69" name="Google Shape;969;p131"/>
            <p:cNvSpPr/>
            <p:nvPr/>
          </p:nvSpPr>
          <p:spPr>
            <a:xfrm>
              <a:off x="10167142" y="3657013"/>
              <a:ext cx="308100" cy="30030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970" name="Google Shape;970;p131"/>
          <p:cNvSpPr txBox="1"/>
          <p:nvPr/>
        </p:nvSpPr>
        <p:spPr>
          <a:xfrm>
            <a:off x="397968" y="3940350"/>
            <a:ext cx="31107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ctr" rtl="0">
              <a:spcBef>
                <a:spcPts val="0"/>
              </a:spcBef>
              <a:spcAft>
                <a:spcPts val="1000"/>
              </a:spcAft>
              <a:buSzPts val="1200"/>
            </a:pPr>
            <a:r>
              <a:rPr lang="en" sz="12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Virtualization &amp; guest operating system cost &amp; infrastructure overhead</a:t>
            </a:r>
            <a:endParaRPr sz="12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971" name="Google Shape;971;p131"/>
          <p:cNvSpPr txBox="1"/>
          <p:nvPr/>
        </p:nvSpPr>
        <p:spPr>
          <a:xfrm>
            <a:off x="5325963" y="3940350"/>
            <a:ext cx="3034418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Secure resource isolation</a:t>
            </a:r>
            <a:endParaRPr sz="12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972" name="Google Shape;97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900" y="1960225"/>
            <a:ext cx="3795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600" y="1960225"/>
            <a:ext cx="379500" cy="3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31"/>
          <p:cNvSpPr txBox="1">
            <a:spLocks noGrp="1"/>
          </p:cNvSpPr>
          <p:nvPr>
            <p:ph type="title"/>
          </p:nvPr>
        </p:nvSpPr>
        <p:spPr>
          <a:xfrm>
            <a:off x="457199" y="378406"/>
            <a:ext cx="83832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100"/>
              <a:buFont typeface="Roboto"/>
              <a:buNone/>
            </a:pPr>
            <a:r>
              <a:rPr lang="en" sz="2100" dirty="0">
                <a:latin typeface="Roboto" panose="020B0604020202020204" charset="0"/>
                <a:ea typeface="Roboto" panose="020B0604020202020204" charset="0"/>
              </a:rPr>
              <a:t>Workload Consolidation - Kubernetes and Data Services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76" name="Google Shape;976;p131"/>
          <p:cNvGrpSpPr/>
          <p:nvPr/>
        </p:nvGrpSpPr>
        <p:grpSpPr>
          <a:xfrm>
            <a:off x="6839606" y="1950488"/>
            <a:ext cx="1520775" cy="496125"/>
            <a:chOff x="8509875" y="2600650"/>
            <a:chExt cx="2027700" cy="661500"/>
          </a:xfrm>
        </p:grpSpPr>
        <p:sp>
          <p:nvSpPr>
            <p:cNvPr id="977" name="Google Shape;977;p131"/>
            <p:cNvSpPr/>
            <p:nvPr/>
          </p:nvSpPr>
          <p:spPr>
            <a:xfrm>
              <a:off x="8509875" y="2600650"/>
              <a:ext cx="2027700" cy="66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0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C78D8"/>
                  </a:solidFill>
                  <a:latin typeface="Roboto" panose="020B0604020202020204" charset="0"/>
                  <a:ea typeface="Roboto" panose="020B0604020202020204" charset="0"/>
                </a:rPr>
                <a:t>Kafka Cluster: </a:t>
              </a:r>
              <a:endParaRPr sz="1100" i="1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978" name="Google Shape;978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23425" y="2841637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43150" y="2841637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06600" y="2841637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1" name="Google Shape;981;p131"/>
          <p:cNvGrpSpPr/>
          <p:nvPr/>
        </p:nvGrpSpPr>
        <p:grpSpPr>
          <a:xfrm>
            <a:off x="5273250" y="2523150"/>
            <a:ext cx="1520775" cy="496125"/>
            <a:chOff x="6421400" y="2600650"/>
            <a:chExt cx="2027700" cy="661500"/>
          </a:xfrm>
        </p:grpSpPr>
        <p:sp>
          <p:nvSpPr>
            <p:cNvPr id="982" name="Google Shape;982;p131"/>
            <p:cNvSpPr/>
            <p:nvPr/>
          </p:nvSpPr>
          <p:spPr>
            <a:xfrm>
              <a:off x="6421400" y="2600650"/>
              <a:ext cx="2027700" cy="66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0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 dirty="0">
                  <a:solidFill>
                    <a:srgbClr val="3C78D8"/>
                  </a:solidFill>
                  <a:latin typeface="Roboto" panose="020B0604020202020204" charset="0"/>
                  <a:ea typeface="Roboto" panose="020B0604020202020204" charset="0"/>
                </a:rPr>
                <a:t>Spark Cluster</a:t>
              </a:r>
              <a:endParaRPr sz="1100" i="1" dirty="0">
                <a:solidFill>
                  <a:srgbClr val="3C78D8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983" name="Google Shape;983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6975" y="2841664"/>
              <a:ext cx="320700" cy="384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38475" y="2841664"/>
              <a:ext cx="320700" cy="384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30950" y="2841664"/>
              <a:ext cx="320700" cy="384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6" name="Google Shape;986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7085" y="2831542"/>
            <a:ext cx="240525" cy="28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988" y="2984119"/>
            <a:ext cx="288675" cy="2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8"/>
          <p:cNvSpPr/>
          <p:nvPr/>
        </p:nvSpPr>
        <p:spPr>
          <a:xfrm>
            <a:off x="601287" y="3986752"/>
            <a:ext cx="4582125" cy="9362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7" name="Google Shape;697;p128"/>
          <p:cNvSpPr/>
          <p:nvPr/>
        </p:nvSpPr>
        <p:spPr>
          <a:xfrm>
            <a:off x="70068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PHYSICAL INFRASTRUCTURE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698" name="Google Shape;698;p128"/>
          <p:cNvSpPr/>
          <p:nvPr/>
        </p:nvSpPr>
        <p:spPr>
          <a:xfrm>
            <a:off x="610812" y="971290"/>
            <a:ext cx="4563225" cy="12935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8575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9" name="Google Shape;699;p128"/>
          <p:cNvSpPr/>
          <p:nvPr/>
        </p:nvSpPr>
        <p:spPr>
          <a:xfrm>
            <a:off x="698408" y="1070102"/>
            <a:ext cx="2152800" cy="11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MICROSERVICES, CONTAINERS, &amp; DEV TOOLS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0" name="Google Shape;700;p128"/>
          <p:cNvSpPr/>
          <p:nvPr/>
        </p:nvSpPr>
        <p:spPr>
          <a:xfrm>
            <a:off x="219480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VIRTUAL MACHINES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1" name="Google Shape;701;p128"/>
          <p:cNvSpPr/>
          <p:nvPr/>
        </p:nvSpPr>
        <p:spPr>
          <a:xfrm>
            <a:off x="3688919" y="4104679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PUBLIC CLOUDS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2" name="Google Shape;702;p128"/>
          <p:cNvSpPr/>
          <p:nvPr/>
        </p:nvSpPr>
        <p:spPr>
          <a:xfrm>
            <a:off x="2931142" y="1071995"/>
            <a:ext cx="2152800" cy="1111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 SERVICES, MACHINE LEARNING, &amp; AI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3" name="Google Shape;703;p128"/>
          <p:cNvSpPr/>
          <p:nvPr/>
        </p:nvSpPr>
        <p:spPr>
          <a:xfrm>
            <a:off x="610812" y="2335136"/>
            <a:ext cx="4563225" cy="1581300"/>
          </a:xfrm>
          <a:prstGeom prst="rect">
            <a:avLst/>
          </a:prstGeom>
          <a:solidFill>
            <a:srgbClr val="1B2029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04" name="Google Shape;704;p128" descr="MESO_dcos_Horz_DB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263" y="3036726"/>
            <a:ext cx="2359312" cy="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8"/>
          <p:cNvSpPr/>
          <p:nvPr/>
        </p:nvSpPr>
        <p:spPr>
          <a:xfrm>
            <a:off x="1819923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Security &amp; Compliance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6" name="Google Shape;706;p128"/>
          <p:cNvSpPr/>
          <p:nvPr/>
        </p:nvSpPr>
        <p:spPr>
          <a:xfrm>
            <a:off x="7046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Application-Aware Automation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7" name="Google Shape;707;p128"/>
          <p:cNvSpPr/>
          <p:nvPr/>
        </p:nvSpPr>
        <p:spPr>
          <a:xfrm>
            <a:off x="40510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Multitenancy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8" name="Google Shape;708;p128"/>
          <p:cNvSpPr/>
          <p:nvPr/>
        </p:nvSpPr>
        <p:spPr>
          <a:xfrm>
            <a:off x="2935462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Hybrid Cloud Management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9" name="Google Shape;709;p128"/>
          <p:cNvSpPr txBox="1"/>
          <p:nvPr/>
        </p:nvSpPr>
        <p:spPr>
          <a:xfrm>
            <a:off x="4678994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100+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0" name="Google Shape;710;p128"/>
          <p:cNvSpPr/>
          <p:nvPr/>
        </p:nvSpPr>
        <p:spPr>
          <a:xfrm rot="10800000" flipH="1">
            <a:off x="1579532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1" name="Google Shape;711;p128"/>
          <p:cNvSpPr txBox="1"/>
          <p:nvPr/>
        </p:nvSpPr>
        <p:spPr>
          <a:xfrm>
            <a:off x="1349381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2" name="Google Shape;712;p128"/>
          <p:cNvSpPr txBox="1"/>
          <p:nvPr/>
        </p:nvSpPr>
        <p:spPr>
          <a:xfrm>
            <a:off x="809246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Edge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3" name="Google Shape;713;p128"/>
          <p:cNvSpPr/>
          <p:nvPr/>
        </p:nvSpPr>
        <p:spPr>
          <a:xfrm>
            <a:off x="1397636" y="1332216"/>
            <a:ext cx="534600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4" name="Google Shape;714;p128"/>
          <p:cNvSpPr/>
          <p:nvPr/>
        </p:nvSpPr>
        <p:spPr>
          <a:xfrm>
            <a:off x="803258" y="1332216"/>
            <a:ext cx="532125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15" name="Google Shape;715;p128" descr="Marathon-Logo-Vertical-[Large, Transparent].png"/>
          <p:cNvPicPr preferRelativeResize="0"/>
          <p:nvPr/>
        </p:nvPicPr>
        <p:blipFill rotWithShape="1">
          <a:blip r:embed="rId4">
            <a:alphaModFix/>
          </a:blip>
          <a:srcRect l="9261" t="9261" r="9270" b="9270"/>
          <a:stretch/>
        </p:blipFill>
        <p:spPr>
          <a:xfrm>
            <a:off x="1412772" y="1443428"/>
            <a:ext cx="497816" cy="49781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8"/>
          <p:cNvSpPr/>
          <p:nvPr/>
        </p:nvSpPr>
        <p:spPr>
          <a:xfrm>
            <a:off x="696866" y="3402287"/>
            <a:ext cx="4382100" cy="41917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1" indent="18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 and Cloud as a Single Computing Resource </a:t>
            </a:r>
            <a:b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</a:br>
            <a:r>
              <a:rPr lang="en" sz="525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Powered by Apache Mesos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17" name="Google Shape;717;p128" descr="Image"/>
          <p:cNvPicPr preferRelativeResize="0"/>
          <p:nvPr/>
        </p:nvPicPr>
        <p:blipFill rotWithShape="1">
          <a:blip r:embed="rId5">
            <a:alphaModFix/>
          </a:blip>
          <a:srcRect r="58955"/>
          <a:stretch/>
        </p:blipFill>
        <p:spPr>
          <a:xfrm>
            <a:off x="3213784" y="4353104"/>
            <a:ext cx="224393" cy="23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8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557" y="4357766"/>
            <a:ext cx="358290" cy="35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28" descr="Image"/>
          <p:cNvPicPr preferRelativeResize="0"/>
          <p:nvPr/>
        </p:nvPicPr>
        <p:blipFill rotWithShape="1">
          <a:blip r:embed="rId7">
            <a:alphaModFix/>
          </a:blip>
          <a:srcRect l="18337" r="18343"/>
          <a:stretch/>
        </p:blipFill>
        <p:spPr>
          <a:xfrm>
            <a:off x="4214319" y="4390290"/>
            <a:ext cx="344270" cy="2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28"/>
          <p:cNvSpPr/>
          <p:nvPr/>
        </p:nvSpPr>
        <p:spPr>
          <a:xfrm>
            <a:off x="2000166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1" name="Google Shape;721;p128"/>
          <p:cNvSpPr/>
          <p:nvPr/>
        </p:nvSpPr>
        <p:spPr>
          <a:xfrm>
            <a:off x="2002331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2" name="Google Shape;722;p128"/>
          <p:cNvSpPr/>
          <p:nvPr/>
        </p:nvSpPr>
        <p:spPr>
          <a:xfrm>
            <a:off x="24006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3" name="Google Shape;723;p128"/>
          <p:cNvSpPr/>
          <p:nvPr/>
        </p:nvSpPr>
        <p:spPr>
          <a:xfrm>
            <a:off x="2402815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4" name="Google Shape;724;p128"/>
          <p:cNvSpPr/>
          <p:nvPr/>
        </p:nvSpPr>
        <p:spPr>
          <a:xfrm>
            <a:off x="3024817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5" name="Google Shape;725;p128"/>
          <p:cNvSpPr/>
          <p:nvPr/>
        </p:nvSpPr>
        <p:spPr>
          <a:xfrm>
            <a:off x="3428984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6" name="Google Shape;726;p128"/>
          <p:cNvSpPr/>
          <p:nvPr/>
        </p:nvSpPr>
        <p:spPr>
          <a:xfrm>
            <a:off x="4237318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7" name="Google Shape;727;p128"/>
          <p:cNvSpPr/>
          <p:nvPr/>
        </p:nvSpPr>
        <p:spPr>
          <a:xfrm>
            <a:off x="38331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8" name="Google Shape;728;p128"/>
          <p:cNvSpPr/>
          <p:nvPr/>
        </p:nvSpPr>
        <p:spPr>
          <a:xfrm>
            <a:off x="4641485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29" name="Google Shape;729;p128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4057" y="1375204"/>
            <a:ext cx="258556" cy="2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8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6872" y="1421632"/>
            <a:ext cx="247125" cy="16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8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88697" y="1419682"/>
            <a:ext cx="240141" cy="1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28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2152" y="1383840"/>
            <a:ext cx="215189" cy="2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28" descr="Ima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97707" y="1801082"/>
            <a:ext cx="215189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28" descr="Ima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02692" y="1830812"/>
            <a:ext cx="209551" cy="1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8" descr="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4287" y="1501425"/>
            <a:ext cx="457205" cy="3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8" descr="Imag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3828" y="4387108"/>
            <a:ext cx="165695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8" descr="Imag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1257" y="4388355"/>
            <a:ext cx="210157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8" descr="stacked_wm_no_bg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62832" y="1394115"/>
            <a:ext cx="215189" cy="23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8" descr="Imag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007013" y="1798990"/>
            <a:ext cx="329243" cy="21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8" descr="Image"/>
          <p:cNvPicPr preferRelativeResize="0"/>
          <p:nvPr/>
        </p:nvPicPr>
        <p:blipFill rotWithShape="1">
          <a:blip r:embed="rId19">
            <a:alphaModFix/>
          </a:blip>
          <a:srcRect r="57292"/>
          <a:stretch/>
        </p:blipFill>
        <p:spPr>
          <a:xfrm>
            <a:off x="2466379" y="1389118"/>
            <a:ext cx="220693" cy="2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8" descr="Image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16112" y="1802313"/>
            <a:ext cx="195932" cy="21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8" descr="Image"/>
          <p:cNvPicPr preferRelativeResize="0"/>
          <p:nvPr/>
        </p:nvPicPr>
        <p:blipFill rotWithShape="1">
          <a:blip r:embed="rId21">
            <a:alphaModFix/>
          </a:blip>
          <a:srcRect r="52599"/>
          <a:stretch/>
        </p:blipFill>
        <p:spPr>
          <a:xfrm>
            <a:off x="4676775" y="1361160"/>
            <a:ext cx="271780" cy="28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8" descr="Imag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805064" y="4439022"/>
            <a:ext cx="362885" cy="2054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8"/>
          <p:cNvSpPr/>
          <p:nvPr/>
        </p:nvSpPr>
        <p:spPr>
          <a:xfrm>
            <a:off x="3027683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5" name="Google Shape;745;p128"/>
          <p:cNvSpPr/>
          <p:nvPr/>
        </p:nvSpPr>
        <p:spPr>
          <a:xfrm>
            <a:off x="34318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6" name="Google Shape;746;p128"/>
          <p:cNvSpPr/>
          <p:nvPr/>
        </p:nvSpPr>
        <p:spPr>
          <a:xfrm>
            <a:off x="4240184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7" name="Google Shape;747;p128"/>
          <p:cNvSpPr/>
          <p:nvPr/>
        </p:nvSpPr>
        <p:spPr>
          <a:xfrm>
            <a:off x="3836017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8" name="Google Shape;748;p128"/>
          <p:cNvSpPr/>
          <p:nvPr/>
        </p:nvSpPr>
        <p:spPr>
          <a:xfrm>
            <a:off x="46443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grpSp>
        <p:nvGrpSpPr>
          <p:cNvPr id="749" name="Google Shape;749;p128"/>
          <p:cNvGrpSpPr/>
          <p:nvPr/>
        </p:nvGrpSpPr>
        <p:grpSpPr>
          <a:xfrm>
            <a:off x="4664607" y="4371298"/>
            <a:ext cx="258556" cy="315785"/>
            <a:chOff x="13970" y="0"/>
            <a:chExt cx="344741" cy="421046"/>
          </a:xfrm>
        </p:grpSpPr>
        <p:pic>
          <p:nvPicPr>
            <p:cNvPr id="750" name="Google Shape;750;p128" descr="Image"/>
            <p:cNvPicPr preferRelativeResize="0"/>
            <p:nvPr/>
          </p:nvPicPr>
          <p:blipFill rotWithShape="1">
            <a:blip r:embed="rId23">
              <a:alphaModFix/>
            </a:blip>
            <a:srcRect t="25613" r="58244" b="25608"/>
            <a:stretch/>
          </p:blipFill>
          <p:spPr>
            <a:xfrm>
              <a:off x="13971" y="0"/>
              <a:ext cx="344740" cy="30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28" descr="Image"/>
            <p:cNvPicPr preferRelativeResize="0"/>
            <p:nvPr/>
          </p:nvPicPr>
          <p:blipFill rotWithShape="1">
            <a:blip r:embed="rId23">
              <a:alphaModFix/>
            </a:blip>
            <a:srcRect l="37999" t="30762" b="30764"/>
            <a:stretch/>
          </p:blipFill>
          <p:spPr>
            <a:xfrm>
              <a:off x="13970" y="274237"/>
              <a:ext cx="315473" cy="1468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1705494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8" descr="Image"/>
          <p:cNvPicPr preferRelativeResize="0"/>
          <p:nvPr/>
        </p:nvPicPr>
        <p:blipFill rotWithShape="1">
          <a:blip r:embed="rId25">
            <a:alphaModFix/>
          </a:blip>
          <a:srcRect l="39250"/>
          <a:stretch/>
        </p:blipFill>
        <p:spPr>
          <a:xfrm>
            <a:off x="3195987" y="4535786"/>
            <a:ext cx="273118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8" descr="Image"/>
          <p:cNvPicPr preferRelativeResize="0"/>
          <p:nvPr/>
        </p:nvPicPr>
        <p:blipFill rotWithShape="1">
          <a:blip r:embed="rId26">
            <a:alphaModFix/>
          </a:blip>
          <a:srcRect l="22997" r="22992"/>
          <a:stretch/>
        </p:blipFill>
        <p:spPr>
          <a:xfrm>
            <a:off x="2736868" y="4390290"/>
            <a:ext cx="349080" cy="27521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2434158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20+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56" name="Google Shape;756;p128"/>
          <p:cNvSpPr/>
          <p:nvPr/>
        </p:nvSpPr>
        <p:spPr>
          <a:xfrm rot="10800000" flipH="1">
            <a:off x="3812267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57" name="Google Shape;757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3947753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128"/>
          <p:cNvGrpSpPr/>
          <p:nvPr/>
        </p:nvGrpSpPr>
        <p:grpSpPr>
          <a:xfrm>
            <a:off x="4191313" y="3887457"/>
            <a:ext cx="390420" cy="187761"/>
            <a:chOff x="0" y="0"/>
            <a:chExt cx="520560" cy="250348"/>
          </a:xfrm>
        </p:grpSpPr>
        <p:sp>
          <p:nvSpPr>
            <p:cNvPr id="759" name="Google Shape;759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0" name="Google Shape;760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1" name="Google Shape;761;p128"/>
          <p:cNvGrpSpPr/>
          <p:nvPr/>
        </p:nvGrpSpPr>
        <p:grpSpPr>
          <a:xfrm>
            <a:off x="2697193" y="3889184"/>
            <a:ext cx="390420" cy="187761"/>
            <a:chOff x="0" y="0"/>
            <a:chExt cx="520560" cy="250348"/>
          </a:xfrm>
        </p:grpSpPr>
        <p:sp>
          <p:nvSpPr>
            <p:cNvPr id="762" name="Google Shape;762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3" name="Google Shape;763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128"/>
          <p:cNvGrpSpPr/>
          <p:nvPr/>
        </p:nvGrpSpPr>
        <p:grpSpPr>
          <a:xfrm>
            <a:off x="1203073" y="3889184"/>
            <a:ext cx="390420" cy="187761"/>
            <a:chOff x="0" y="0"/>
            <a:chExt cx="520560" cy="250348"/>
          </a:xfrm>
        </p:grpSpPr>
        <p:sp>
          <p:nvSpPr>
            <p:cNvPr id="765" name="Google Shape;765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6" name="Google Shape;766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128" descr="Imag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084235" y="1797835"/>
            <a:ext cx="215189" cy="230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28"/>
          <p:cNvGrpSpPr/>
          <p:nvPr/>
        </p:nvGrpSpPr>
        <p:grpSpPr>
          <a:xfrm>
            <a:off x="5498231" y="4110319"/>
            <a:ext cx="3322388" cy="666225"/>
            <a:chOff x="7330975" y="5480425"/>
            <a:chExt cx="4429850" cy="888300"/>
          </a:xfrm>
        </p:grpSpPr>
        <p:sp>
          <p:nvSpPr>
            <p:cNvPr id="769" name="Google Shape;769;p128"/>
            <p:cNvSpPr txBox="1"/>
            <p:nvPr/>
          </p:nvSpPr>
          <p:spPr>
            <a:xfrm>
              <a:off x="7667325" y="5480425"/>
              <a:ext cx="4093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Unified multi-cloud operations</a:t>
              </a:r>
              <a:endParaRPr sz="135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Securely manage cloud, datacenter, and edge infrastructures from a single control plane</a:t>
              </a:r>
              <a:endParaRPr sz="9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0" name="Google Shape;770;p128"/>
            <p:cNvSpPr/>
            <p:nvPr/>
          </p:nvSpPr>
          <p:spPr>
            <a:xfrm>
              <a:off x="7364325" y="55625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71" name="Google Shape;771;p128"/>
            <p:cNvSpPr txBox="1"/>
            <p:nvPr/>
          </p:nvSpPr>
          <p:spPr>
            <a:xfrm>
              <a:off x="7330975" y="551530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4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grpSp>
        <p:nvGrpSpPr>
          <p:cNvPr id="773" name="Google Shape;773;p128"/>
          <p:cNvGrpSpPr/>
          <p:nvPr/>
        </p:nvGrpSpPr>
        <p:grpSpPr>
          <a:xfrm>
            <a:off x="5498231" y="3207336"/>
            <a:ext cx="3322388" cy="666225"/>
            <a:chOff x="7330975" y="4276448"/>
            <a:chExt cx="4429850" cy="888300"/>
          </a:xfrm>
        </p:grpSpPr>
        <p:sp>
          <p:nvSpPr>
            <p:cNvPr id="774" name="Google Shape;774;p128"/>
            <p:cNvSpPr txBox="1"/>
            <p:nvPr/>
          </p:nvSpPr>
          <p:spPr>
            <a:xfrm>
              <a:off x="7667325" y="4276448"/>
              <a:ext cx="4093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Intelligent resource pooling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Optimize workload density for highest utilization with resource guarantees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5" name="Google Shape;775;p128"/>
            <p:cNvSpPr/>
            <p:nvPr/>
          </p:nvSpPr>
          <p:spPr>
            <a:xfrm>
              <a:off x="7364325" y="4358550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76" name="Google Shape;776;p128"/>
            <p:cNvSpPr txBox="1"/>
            <p:nvPr/>
          </p:nvSpPr>
          <p:spPr>
            <a:xfrm>
              <a:off x="7330975" y="4311325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3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77" name="Google Shape;777;p128"/>
          <p:cNvGrpSpPr/>
          <p:nvPr/>
        </p:nvGrpSpPr>
        <p:grpSpPr>
          <a:xfrm>
            <a:off x="5498239" y="1313588"/>
            <a:ext cx="3322343" cy="837675"/>
            <a:chOff x="7330985" y="1751450"/>
            <a:chExt cx="4429790" cy="1116900"/>
          </a:xfrm>
        </p:grpSpPr>
        <p:sp>
          <p:nvSpPr>
            <p:cNvPr id="778" name="Google Shape;778;p128"/>
            <p:cNvSpPr txBox="1"/>
            <p:nvPr/>
          </p:nvSpPr>
          <p:spPr>
            <a:xfrm>
              <a:off x="7667275" y="17514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Broad workload coverage</a:t>
              </a:r>
              <a:endParaRPr sz="135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Run today &amp; tomorrow’s applications including traditional J2EE, containers, analytics &amp; ML</a:t>
              </a:r>
              <a:b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endParaRPr sz="9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9" name="Google Shape;779;p128"/>
            <p:cNvSpPr/>
            <p:nvPr/>
          </p:nvSpPr>
          <p:spPr>
            <a:xfrm>
              <a:off x="7364325" y="18196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0" name="Google Shape;780;p128"/>
            <p:cNvSpPr txBox="1"/>
            <p:nvPr/>
          </p:nvSpPr>
          <p:spPr>
            <a:xfrm>
              <a:off x="7330985" y="1775275"/>
              <a:ext cx="4197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81" name="Google Shape;781;p128"/>
          <p:cNvGrpSpPr/>
          <p:nvPr/>
        </p:nvGrpSpPr>
        <p:grpSpPr>
          <a:xfrm>
            <a:off x="5502113" y="2249813"/>
            <a:ext cx="3318506" cy="837675"/>
            <a:chOff x="7336150" y="2999750"/>
            <a:chExt cx="4424675" cy="1116900"/>
          </a:xfrm>
        </p:grpSpPr>
        <p:sp>
          <p:nvSpPr>
            <p:cNvPr id="782" name="Google Shape;782;p128"/>
            <p:cNvSpPr txBox="1"/>
            <p:nvPr/>
          </p:nvSpPr>
          <p:spPr>
            <a:xfrm>
              <a:off x="7667325" y="29997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Application-aware automation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Automate workload-specific operating procedures to “as-a-Service” anything from Kubernetes to data services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83" name="Google Shape;783;p128"/>
            <p:cNvSpPr/>
            <p:nvPr/>
          </p:nvSpPr>
          <p:spPr>
            <a:xfrm>
              <a:off x="7364325" y="306547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4" name="Google Shape;784;p128"/>
            <p:cNvSpPr txBox="1"/>
            <p:nvPr/>
          </p:nvSpPr>
          <p:spPr>
            <a:xfrm>
              <a:off x="7336150" y="301825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2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8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325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rPr>
              <a:t>Business Continuity &amp; Disaster Recovery:</a:t>
            </a:r>
            <a:br>
              <a:rPr lang="en" sz="2325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325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rPr>
              <a:t>High Availability Against Datacenter or Cloud Outages </a:t>
            </a:r>
            <a:endParaRPr sz="2325" b="0" i="0" u="none" strike="noStrike" cap="none">
              <a:solidFill>
                <a:srgbClr val="7D58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3" name="Google Shape;993;p132"/>
          <p:cNvPicPr preferRelativeResize="0"/>
          <p:nvPr/>
        </p:nvPicPr>
        <p:blipFill rotWithShape="1">
          <a:blip r:embed="rId3">
            <a:alphaModFix/>
          </a:blip>
          <a:srcRect t="12118"/>
          <a:stretch/>
        </p:blipFill>
        <p:spPr>
          <a:xfrm>
            <a:off x="298651" y="1346531"/>
            <a:ext cx="6417638" cy="3546507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32"/>
          <p:cNvSpPr txBox="1"/>
          <p:nvPr/>
        </p:nvSpPr>
        <p:spPr>
          <a:xfrm>
            <a:off x="6570581" y="1400006"/>
            <a:ext cx="2426400" cy="36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  <a:t>Easily deploy workloads to multiple regions (e.g., to AWS, and also on Azure), to facilitate multi-cloud high availability</a:t>
            </a:r>
            <a:b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</a:br>
            <a:endParaRPr sz="1200" b="0" i="0" u="none" strike="noStrike" cap="none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Source Sans Pro"/>
              <a:sym typeface="Source Sans Pro"/>
            </a:endParaRPr>
          </a:p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  <a:t>Intelligently define fault domains to recover against this hierarchy to maximize service survivability</a:t>
            </a:r>
            <a:endParaRPr sz="1200" b="0" i="0" u="none" strike="noStrike" cap="none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Source Sans Pro"/>
              <a:sym typeface="Source Sans Pro"/>
            </a:endParaRPr>
          </a:p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Char char="●"/>
            </a:pPr>
            <a: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  <a:t>Example: </a:t>
            </a:r>
            <a:b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</a:br>
            <a:r>
              <a:rPr lang="en" sz="1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Source Sans Pro"/>
                <a:sym typeface="Source Sans Pro"/>
              </a:rPr>
              <a:t>Within a region, stateless services recover automatically from failures at the node, cluster, rack, or even site level</a:t>
            </a:r>
            <a:endParaRPr sz="1200" b="0" i="0" u="none" strike="noStrike" cap="none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bg2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8"/>
          <p:cNvSpPr/>
          <p:nvPr/>
        </p:nvSpPr>
        <p:spPr>
          <a:xfrm>
            <a:off x="601287" y="3986752"/>
            <a:ext cx="4582125" cy="9362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7" name="Google Shape;697;p128"/>
          <p:cNvSpPr/>
          <p:nvPr/>
        </p:nvSpPr>
        <p:spPr>
          <a:xfrm>
            <a:off x="70068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PHYSICAL INFRASTRUCTURE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698" name="Google Shape;698;p128"/>
          <p:cNvSpPr/>
          <p:nvPr/>
        </p:nvSpPr>
        <p:spPr>
          <a:xfrm>
            <a:off x="610812" y="971290"/>
            <a:ext cx="4563225" cy="12935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8575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b="0" i="0" u="none" strike="noStrike" cap="none">
              <a:solidFill>
                <a:srgbClr val="1B2029"/>
              </a:solidFill>
              <a:latin typeface="Roboto" panose="020B0604020202020204" charset="0"/>
              <a:ea typeface="Roboto" panose="020B0604020202020204" charset="0"/>
              <a:cs typeface="Roboto Medium"/>
              <a:sym typeface="Roboto Medium"/>
            </a:endParaRPr>
          </a:p>
        </p:txBody>
      </p:sp>
      <p:sp>
        <p:nvSpPr>
          <p:cNvPr id="699" name="Google Shape;699;p128"/>
          <p:cNvSpPr/>
          <p:nvPr/>
        </p:nvSpPr>
        <p:spPr>
          <a:xfrm>
            <a:off x="698408" y="1070102"/>
            <a:ext cx="2152800" cy="11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MICROSERVICES, CONTAINERS, &amp; DEV TOOLS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0" name="Google Shape;700;p128"/>
          <p:cNvSpPr/>
          <p:nvPr/>
        </p:nvSpPr>
        <p:spPr>
          <a:xfrm>
            <a:off x="2194800" y="4102444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VIRTUAL MACHINES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1" name="Google Shape;701;p128"/>
          <p:cNvSpPr/>
          <p:nvPr/>
        </p:nvSpPr>
        <p:spPr>
          <a:xfrm>
            <a:off x="3688919" y="4104679"/>
            <a:ext cx="1395225" cy="704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PUBLIC CLOUDS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2" name="Google Shape;702;p128"/>
          <p:cNvSpPr/>
          <p:nvPr/>
        </p:nvSpPr>
        <p:spPr>
          <a:xfrm>
            <a:off x="2931142" y="1071995"/>
            <a:ext cx="2152800" cy="1111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 SERVICES, MACHINE LEARNING, &amp; AI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03" name="Google Shape;703;p128"/>
          <p:cNvSpPr/>
          <p:nvPr/>
        </p:nvSpPr>
        <p:spPr>
          <a:xfrm>
            <a:off x="610812" y="2335136"/>
            <a:ext cx="4563225" cy="1581300"/>
          </a:xfrm>
          <a:prstGeom prst="rect">
            <a:avLst/>
          </a:prstGeom>
          <a:solidFill>
            <a:srgbClr val="1B2029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04" name="Google Shape;704;p128" descr="MESO_dcos_Horz_DB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263" y="3036726"/>
            <a:ext cx="2359312" cy="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8"/>
          <p:cNvSpPr/>
          <p:nvPr/>
        </p:nvSpPr>
        <p:spPr>
          <a:xfrm>
            <a:off x="1819923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Security &amp; Compliance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6" name="Google Shape;706;p128"/>
          <p:cNvSpPr/>
          <p:nvPr/>
        </p:nvSpPr>
        <p:spPr>
          <a:xfrm>
            <a:off x="7046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Application-Aware Automation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7" name="Google Shape;707;p128"/>
          <p:cNvSpPr/>
          <p:nvPr/>
        </p:nvSpPr>
        <p:spPr>
          <a:xfrm>
            <a:off x="4051001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Multitenancy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8" name="Google Shape;708;p128"/>
          <p:cNvSpPr/>
          <p:nvPr/>
        </p:nvSpPr>
        <p:spPr>
          <a:xfrm>
            <a:off x="2935462" y="2447935"/>
            <a:ext cx="1029375" cy="41782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Hybrid Cloud Management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09" name="Google Shape;709;p128"/>
          <p:cNvSpPr txBox="1"/>
          <p:nvPr/>
        </p:nvSpPr>
        <p:spPr>
          <a:xfrm>
            <a:off x="4678994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100+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0" name="Google Shape;710;p128"/>
          <p:cNvSpPr/>
          <p:nvPr/>
        </p:nvSpPr>
        <p:spPr>
          <a:xfrm rot="10800000" flipH="1">
            <a:off x="1579532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1" name="Google Shape;711;p128"/>
          <p:cNvSpPr txBox="1"/>
          <p:nvPr/>
        </p:nvSpPr>
        <p:spPr>
          <a:xfrm>
            <a:off x="1349381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2" name="Google Shape;712;p128"/>
          <p:cNvSpPr txBox="1"/>
          <p:nvPr/>
        </p:nvSpPr>
        <p:spPr>
          <a:xfrm>
            <a:off x="809246" y="4578969"/>
            <a:ext cx="573975" cy="1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Edge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13" name="Google Shape;713;p128"/>
          <p:cNvSpPr/>
          <p:nvPr/>
        </p:nvSpPr>
        <p:spPr>
          <a:xfrm>
            <a:off x="1397636" y="1332216"/>
            <a:ext cx="534600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14" name="Google Shape;714;p128"/>
          <p:cNvSpPr/>
          <p:nvPr/>
        </p:nvSpPr>
        <p:spPr>
          <a:xfrm>
            <a:off x="803258" y="1332216"/>
            <a:ext cx="532125" cy="749925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15" name="Google Shape;715;p128" descr="Marathon-Logo-Vertical-[Large, Transparent].png"/>
          <p:cNvPicPr preferRelativeResize="0"/>
          <p:nvPr/>
        </p:nvPicPr>
        <p:blipFill rotWithShape="1">
          <a:blip r:embed="rId4">
            <a:alphaModFix/>
          </a:blip>
          <a:srcRect l="9261" t="9261" r="9270" b="9270"/>
          <a:stretch/>
        </p:blipFill>
        <p:spPr>
          <a:xfrm>
            <a:off x="1412772" y="1443428"/>
            <a:ext cx="497816" cy="49781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8"/>
          <p:cNvSpPr/>
          <p:nvPr/>
        </p:nvSpPr>
        <p:spPr>
          <a:xfrm>
            <a:off x="696866" y="3402287"/>
            <a:ext cx="4382100" cy="419175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1" indent="18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Datacenter and Cloud as a Single Computing Resource </a:t>
            </a:r>
            <a:br>
              <a:rPr lang="en" sz="9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</a:br>
            <a:r>
              <a:rPr lang="en" sz="525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Powered by Apache Mesos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717" name="Google Shape;717;p128" descr="Image"/>
          <p:cNvPicPr preferRelativeResize="0"/>
          <p:nvPr/>
        </p:nvPicPr>
        <p:blipFill rotWithShape="1">
          <a:blip r:embed="rId5">
            <a:alphaModFix/>
          </a:blip>
          <a:srcRect r="58955"/>
          <a:stretch/>
        </p:blipFill>
        <p:spPr>
          <a:xfrm>
            <a:off x="3213784" y="4353104"/>
            <a:ext cx="224393" cy="23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28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557" y="4357766"/>
            <a:ext cx="358290" cy="35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28" descr="Image"/>
          <p:cNvPicPr preferRelativeResize="0"/>
          <p:nvPr/>
        </p:nvPicPr>
        <p:blipFill rotWithShape="1">
          <a:blip r:embed="rId7">
            <a:alphaModFix/>
          </a:blip>
          <a:srcRect l="18337" r="18343"/>
          <a:stretch/>
        </p:blipFill>
        <p:spPr>
          <a:xfrm>
            <a:off x="4214319" y="4390290"/>
            <a:ext cx="344270" cy="2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28"/>
          <p:cNvSpPr/>
          <p:nvPr/>
        </p:nvSpPr>
        <p:spPr>
          <a:xfrm>
            <a:off x="2000166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1" name="Google Shape;721;p128"/>
          <p:cNvSpPr/>
          <p:nvPr/>
        </p:nvSpPr>
        <p:spPr>
          <a:xfrm>
            <a:off x="2002331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2" name="Google Shape;722;p128"/>
          <p:cNvSpPr/>
          <p:nvPr/>
        </p:nvSpPr>
        <p:spPr>
          <a:xfrm>
            <a:off x="24006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3" name="Google Shape;723;p128"/>
          <p:cNvSpPr/>
          <p:nvPr/>
        </p:nvSpPr>
        <p:spPr>
          <a:xfrm>
            <a:off x="2402815" y="174060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4" name="Google Shape;724;p128"/>
          <p:cNvSpPr/>
          <p:nvPr/>
        </p:nvSpPr>
        <p:spPr>
          <a:xfrm>
            <a:off x="3024817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5" name="Google Shape;725;p128"/>
          <p:cNvSpPr/>
          <p:nvPr/>
        </p:nvSpPr>
        <p:spPr>
          <a:xfrm>
            <a:off x="3428984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6" name="Google Shape;726;p128"/>
          <p:cNvSpPr/>
          <p:nvPr/>
        </p:nvSpPr>
        <p:spPr>
          <a:xfrm>
            <a:off x="4237318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7" name="Google Shape;727;p128"/>
          <p:cNvSpPr/>
          <p:nvPr/>
        </p:nvSpPr>
        <p:spPr>
          <a:xfrm>
            <a:off x="3833150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28" name="Google Shape;728;p128"/>
          <p:cNvSpPr/>
          <p:nvPr/>
        </p:nvSpPr>
        <p:spPr>
          <a:xfrm>
            <a:off x="4641485" y="1333031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29" name="Google Shape;729;p128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4057" y="1375204"/>
            <a:ext cx="258556" cy="2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8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6872" y="1421632"/>
            <a:ext cx="247125" cy="16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8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88697" y="1419682"/>
            <a:ext cx="240141" cy="1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28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2152" y="1383840"/>
            <a:ext cx="215189" cy="2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28" descr="Ima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97707" y="1801082"/>
            <a:ext cx="215189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28" descr="Ima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02692" y="1830812"/>
            <a:ext cx="209551" cy="1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8" descr="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4287" y="1501425"/>
            <a:ext cx="457205" cy="3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8" descr="Imag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3828" y="4387108"/>
            <a:ext cx="165695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8" descr="Imag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1257" y="4388355"/>
            <a:ext cx="210157" cy="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8" descr="stacked_wm_no_bg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62832" y="1394115"/>
            <a:ext cx="215189" cy="23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8" descr="Imag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007013" y="1798990"/>
            <a:ext cx="329243" cy="21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8" descr="Image"/>
          <p:cNvPicPr preferRelativeResize="0"/>
          <p:nvPr/>
        </p:nvPicPr>
        <p:blipFill rotWithShape="1">
          <a:blip r:embed="rId19">
            <a:alphaModFix/>
          </a:blip>
          <a:srcRect r="57292"/>
          <a:stretch/>
        </p:blipFill>
        <p:spPr>
          <a:xfrm>
            <a:off x="2466379" y="1389118"/>
            <a:ext cx="220693" cy="2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8" descr="Image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16112" y="1802313"/>
            <a:ext cx="195932" cy="21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8" descr="Image"/>
          <p:cNvPicPr preferRelativeResize="0"/>
          <p:nvPr/>
        </p:nvPicPr>
        <p:blipFill rotWithShape="1">
          <a:blip r:embed="rId21">
            <a:alphaModFix/>
          </a:blip>
          <a:srcRect r="52599"/>
          <a:stretch/>
        </p:blipFill>
        <p:spPr>
          <a:xfrm>
            <a:off x="4676775" y="1361160"/>
            <a:ext cx="271780" cy="28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8" descr="Imag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805064" y="4439022"/>
            <a:ext cx="362885" cy="2054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8"/>
          <p:cNvSpPr/>
          <p:nvPr/>
        </p:nvSpPr>
        <p:spPr>
          <a:xfrm>
            <a:off x="3027683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5" name="Google Shape;745;p128"/>
          <p:cNvSpPr/>
          <p:nvPr/>
        </p:nvSpPr>
        <p:spPr>
          <a:xfrm>
            <a:off x="34318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6" name="Google Shape;746;p128"/>
          <p:cNvSpPr/>
          <p:nvPr/>
        </p:nvSpPr>
        <p:spPr>
          <a:xfrm>
            <a:off x="4240184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7" name="Google Shape;747;p128"/>
          <p:cNvSpPr/>
          <p:nvPr/>
        </p:nvSpPr>
        <p:spPr>
          <a:xfrm>
            <a:off x="3836017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sp>
        <p:nvSpPr>
          <p:cNvPr id="748" name="Google Shape;748;p128"/>
          <p:cNvSpPr/>
          <p:nvPr/>
        </p:nvSpPr>
        <p:spPr>
          <a:xfrm>
            <a:off x="4644350" y="1737226"/>
            <a:ext cx="342900" cy="342900"/>
          </a:xfrm>
          <a:prstGeom prst="rect">
            <a:avLst/>
          </a:prstGeom>
          <a:noFill/>
          <a:ln w="9525" cap="flat" cmpd="sng">
            <a:solidFill>
              <a:srgbClr val="323A4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grpSp>
        <p:nvGrpSpPr>
          <p:cNvPr id="749" name="Google Shape;749;p128"/>
          <p:cNvGrpSpPr/>
          <p:nvPr/>
        </p:nvGrpSpPr>
        <p:grpSpPr>
          <a:xfrm>
            <a:off x="4664607" y="4371298"/>
            <a:ext cx="258556" cy="315785"/>
            <a:chOff x="13970" y="0"/>
            <a:chExt cx="344741" cy="421046"/>
          </a:xfrm>
        </p:grpSpPr>
        <p:pic>
          <p:nvPicPr>
            <p:cNvPr id="750" name="Google Shape;750;p128" descr="Image"/>
            <p:cNvPicPr preferRelativeResize="0"/>
            <p:nvPr/>
          </p:nvPicPr>
          <p:blipFill rotWithShape="1">
            <a:blip r:embed="rId23">
              <a:alphaModFix/>
            </a:blip>
            <a:srcRect t="25613" r="58244" b="25608"/>
            <a:stretch/>
          </p:blipFill>
          <p:spPr>
            <a:xfrm>
              <a:off x="13971" y="0"/>
              <a:ext cx="344740" cy="30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28" descr="Image"/>
            <p:cNvPicPr preferRelativeResize="0"/>
            <p:nvPr/>
          </p:nvPicPr>
          <p:blipFill rotWithShape="1">
            <a:blip r:embed="rId23">
              <a:alphaModFix/>
            </a:blip>
            <a:srcRect l="37999" t="30762" b="30764"/>
            <a:stretch/>
          </p:blipFill>
          <p:spPr>
            <a:xfrm>
              <a:off x="13970" y="274237"/>
              <a:ext cx="315473" cy="1468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1705494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8" descr="Image"/>
          <p:cNvPicPr preferRelativeResize="0"/>
          <p:nvPr/>
        </p:nvPicPr>
        <p:blipFill rotWithShape="1">
          <a:blip r:embed="rId25">
            <a:alphaModFix/>
          </a:blip>
          <a:srcRect l="39250"/>
          <a:stretch/>
        </p:blipFill>
        <p:spPr>
          <a:xfrm>
            <a:off x="3195987" y="4535786"/>
            <a:ext cx="273118" cy="2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8" descr="Image"/>
          <p:cNvPicPr preferRelativeResize="0"/>
          <p:nvPr/>
        </p:nvPicPr>
        <p:blipFill rotWithShape="1">
          <a:blip r:embed="rId26">
            <a:alphaModFix/>
          </a:blip>
          <a:srcRect l="22997" r="22992"/>
          <a:stretch/>
        </p:blipFill>
        <p:spPr>
          <a:xfrm>
            <a:off x="2736868" y="4390290"/>
            <a:ext cx="349080" cy="27521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2434158" y="1803901"/>
            <a:ext cx="276075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rPr>
              <a:t>20+ MORE</a:t>
            </a:r>
            <a:endParaRPr sz="1125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756" name="Google Shape;756;p128"/>
          <p:cNvSpPr/>
          <p:nvPr/>
        </p:nvSpPr>
        <p:spPr>
          <a:xfrm rot="10800000" flipH="1">
            <a:off x="3812267" y="2246774"/>
            <a:ext cx="390420" cy="165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Helvetica Neue Light"/>
              <a:sym typeface="Helvetica Neue Light"/>
            </a:endParaRPr>
          </a:p>
        </p:txBody>
      </p:sp>
      <p:pic>
        <p:nvPicPr>
          <p:cNvPr id="757" name="Google Shape;757;p128" descr="Image"/>
          <p:cNvPicPr preferRelativeResize="0"/>
          <p:nvPr/>
        </p:nvPicPr>
        <p:blipFill rotWithShape="1">
          <a:blip r:embed="rId24">
            <a:alphaModFix amt="90000"/>
          </a:blip>
          <a:srcRect/>
          <a:stretch/>
        </p:blipFill>
        <p:spPr>
          <a:xfrm>
            <a:off x="3947753" y="2228399"/>
            <a:ext cx="109904" cy="10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128"/>
          <p:cNvGrpSpPr/>
          <p:nvPr/>
        </p:nvGrpSpPr>
        <p:grpSpPr>
          <a:xfrm>
            <a:off x="4191313" y="3887457"/>
            <a:ext cx="390420" cy="187761"/>
            <a:chOff x="0" y="0"/>
            <a:chExt cx="520560" cy="250348"/>
          </a:xfrm>
        </p:grpSpPr>
        <p:sp>
          <p:nvSpPr>
            <p:cNvPr id="759" name="Google Shape;759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0" name="Google Shape;760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1" name="Google Shape;761;p128"/>
          <p:cNvGrpSpPr/>
          <p:nvPr/>
        </p:nvGrpSpPr>
        <p:grpSpPr>
          <a:xfrm>
            <a:off x="2697193" y="3889184"/>
            <a:ext cx="390420" cy="187761"/>
            <a:chOff x="0" y="0"/>
            <a:chExt cx="520560" cy="250348"/>
          </a:xfrm>
        </p:grpSpPr>
        <p:sp>
          <p:nvSpPr>
            <p:cNvPr id="762" name="Google Shape;762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3" name="Google Shape;763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128"/>
          <p:cNvGrpSpPr/>
          <p:nvPr/>
        </p:nvGrpSpPr>
        <p:grpSpPr>
          <a:xfrm>
            <a:off x="1203073" y="3889184"/>
            <a:ext cx="390420" cy="187761"/>
            <a:chOff x="0" y="0"/>
            <a:chExt cx="520560" cy="250348"/>
          </a:xfrm>
        </p:grpSpPr>
        <p:sp>
          <p:nvSpPr>
            <p:cNvPr id="765" name="Google Shape;765;p128"/>
            <p:cNvSpPr/>
            <p:nvPr/>
          </p:nvSpPr>
          <p:spPr>
            <a:xfrm rot="10800000" flipH="1">
              <a:off x="0" y="29434"/>
              <a:ext cx="520560" cy="2209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66" name="Google Shape;766;p128" descr="Image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61916" y="0"/>
              <a:ext cx="158602" cy="158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128" descr="Imag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084235" y="1797835"/>
            <a:ext cx="215189" cy="230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28"/>
          <p:cNvGrpSpPr/>
          <p:nvPr/>
        </p:nvGrpSpPr>
        <p:grpSpPr>
          <a:xfrm>
            <a:off x="5498231" y="4110319"/>
            <a:ext cx="3322388" cy="666225"/>
            <a:chOff x="7330975" y="5480425"/>
            <a:chExt cx="4429850" cy="888300"/>
          </a:xfrm>
        </p:grpSpPr>
        <p:sp>
          <p:nvSpPr>
            <p:cNvPr id="769" name="Google Shape;769;p128"/>
            <p:cNvSpPr txBox="1"/>
            <p:nvPr/>
          </p:nvSpPr>
          <p:spPr>
            <a:xfrm>
              <a:off x="7667325" y="5480425"/>
              <a:ext cx="4093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Unified multi-cloud operations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Securely manage cloud, datacenter, and edge infrastructures from a single control plane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0" name="Google Shape;770;p128"/>
            <p:cNvSpPr/>
            <p:nvPr/>
          </p:nvSpPr>
          <p:spPr>
            <a:xfrm>
              <a:off x="7364325" y="55625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71" name="Google Shape;771;p128"/>
            <p:cNvSpPr txBox="1"/>
            <p:nvPr/>
          </p:nvSpPr>
          <p:spPr>
            <a:xfrm>
              <a:off x="7330975" y="551530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4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grpSp>
        <p:nvGrpSpPr>
          <p:cNvPr id="773" name="Google Shape;773;p128"/>
          <p:cNvGrpSpPr/>
          <p:nvPr/>
        </p:nvGrpSpPr>
        <p:grpSpPr>
          <a:xfrm>
            <a:off x="5498231" y="3207336"/>
            <a:ext cx="3322388" cy="666225"/>
            <a:chOff x="7330975" y="4276448"/>
            <a:chExt cx="4429850" cy="888300"/>
          </a:xfrm>
        </p:grpSpPr>
        <p:sp>
          <p:nvSpPr>
            <p:cNvPr id="774" name="Google Shape;774;p128"/>
            <p:cNvSpPr txBox="1"/>
            <p:nvPr/>
          </p:nvSpPr>
          <p:spPr>
            <a:xfrm>
              <a:off x="7667325" y="4276448"/>
              <a:ext cx="4093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Intelligent resource pooling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Optimize workload density for highest utilization with resource guarantees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5" name="Google Shape;775;p128"/>
            <p:cNvSpPr/>
            <p:nvPr/>
          </p:nvSpPr>
          <p:spPr>
            <a:xfrm>
              <a:off x="7364325" y="4358550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76" name="Google Shape;776;p128"/>
            <p:cNvSpPr txBox="1"/>
            <p:nvPr/>
          </p:nvSpPr>
          <p:spPr>
            <a:xfrm>
              <a:off x="7330975" y="4311325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3</a:t>
              </a:r>
              <a:endParaRPr sz="1050" b="1" i="0" u="none" strike="noStrike" cap="none" dirty="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77" name="Google Shape;777;p128"/>
          <p:cNvGrpSpPr/>
          <p:nvPr/>
        </p:nvGrpSpPr>
        <p:grpSpPr>
          <a:xfrm>
            <a:off x="5498239" y="1313588"/>
            <a:ext cx="3322343" cy="837675"/>
            <a:chOff x="7330985" y="1751450"/>
            <a:chExt cx="4429790" cy="1116900"/>
          </a:xfrm>
        </p:grpSpPr>
        <p:sp>
          <p:nvSpPr>
            <p:cNvPr id="778" name="Google Shape;778;p128"/>
            <p:cNvSpPr txBox="1"/>
            <p:nvPr/>
          </p:nvSpPr>
          <p:spPr>
            <a:xfrm>
              <a:off x="7667275" y="17514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Broad workload coverage</a:t>
              </a:r>
              <a:endParaRPr sz="135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Run today &amp; tomorrow’s applications including traditional J2EE, containers, analytics &amp; ML</a:t>
              </a:r>
              <a:br>
                <a:rPr lang="en" sz="9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endParaRPr sz="9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79" name="Google Shape;779;p128"/>
            <p:cNvSpPr/>
            <p:nvPr/>
          </p:nvSpPr>
          <p:spPr>
            <a:xfrm>
              <a:off x="7364325" y="181962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0" name="Google Shape;780;p128"/>
            <p:cNvSpPr txBox="1"/>
            <p:nvPr/>
          </p:nvSpPr>
          <p:spPr>
            <a:xfrm>
              <a:off x="7330985" y="1775275"/>
              <a:ext cx="4197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grpSp>
        <p:nvGrpSpPr>
          <p:cNvPr id="781" name="Google Shape;781;p128"/>
          <p:cNvGrpSpPr/>
          <p:nvPr/>
        </p:nvGrpSpPr>
        <p:grpSpPr>
          <a:xfrm>
            <a:off x="5502113" y="2249813"/>
            <a:ext cx="3318506" cy="837675"/>
            <a:chOff x="7336150" y="2999750"/>
            <a:chExt cx="4424675" cy="1116900"/>
          </a:xfrm>
        </p:grpSpPr>
        <p:sp>
          <p:nvSpPr>
            <p:cNvPr id="782" name="Google Shape;782;p128"/>
            <p:cNvSpPr txBox="1"/>
            <p:nvPr/>
          </p:nvSpPr>
          <p:spPr>
            <a:xfrm>
              <a:off x="7667325" y="2999750"/>
              <a:ext cx="40935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Application-aware automation</a:t>
              </a:r>
              <a:endParaRPr sz="135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Automate workload-specific operating procedures to “as-a-Service” anything from Kubernetes to data services</a:t>
              </a:r>
              <a:endParaRPr sz="9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83" name="Google Shape;783;p128"/>
            <p:cNvSpPr/>
            <p:nvPr/>
          </p:nvSpPr>
          <p:spPr>
            <a:xfrm>
              <a:off x="7364325" y="3065475"/>
              <a:ext cx="220800" cy="220800"/>
            </a:xfrm>
            <a:prstGeom prst="ellipse">
              <a:avLst/>
            </a:prstGeom>
            <a:solidFill>
              <a:srgbClr val="7D58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84" name="Google Shape;784;p128"/>
            <p:cNvSpPr txBox="1"/>
            <p:nvPr/>
          </p:nvSpPr>
          <p:spPr>
            <a:xfrm>
              <a:off x="7336150" y="3018250"/>
              <a:ext cx="4572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sym typeface="Arial"/>
                </a:rPr>
                <a:t>2</a:t>
              </a:r>
              <a:endParaRPr sz="105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54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75" y="2020176"/>
            <a:ext cx="8188448" cy="11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33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"/>
              <a:t>19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487ED91-F808-4DCF-B67F-15234E99B119}"/>
              </a:ext>
            </a:extLst>
          </p:cNvPr>
          <p:cNvGrpSpPr/>
          <p:nvPr/>
        </p:nvGrpSpPr>
        <p:grpSpPr>
          <a:xfrm>
            <a:off x="-1" y="564750"/>
            <a:ext cx="9144709" cy="4014000"/>
            <a:chOff x="-1" y="564750"/>
            <a:chExt cx="9144709" cy="4014000"/>
          </a:xfrm>
        </p:grpSpPr>
        <p:pic>
          <p:nvPicPr>
            <p:cNvPr id="672" name="Google Shape;672;p125"/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13282" t="980" r="12936" b="643"/>
            <a:stretch/>
          </p:blipFill>
          <p:spPr>
            <a:xfrm>
              <a:off x="-1" y="565220"/>
              <a:ext cx="3009795" cy="4013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25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-298" t="5922" r="297" b="11294"/>
            <a:stretch/>
          </p:blipFill>
          <p:spPr>
            <a:xfrm>
              <a:off x="3066750" y="564750"/>
              <a:ext cx="3010500" cy="401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125"/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13612" r="36389"/>
            <a:stretch/>
          </p:blipFill>
          <p:spPr>
            <a:xfrm>
              <a:off x="6134208" y="564750"/>
              <a:ext cx="3010500" cy="401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7973100" cy="4229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805969"/>
            <a:ext cx="8915397" cy="42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194831"/>
            <a:ext cx="3375939" cy="4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35"/>
          <p:cNvSpPr/>
          <p:nvPr/>
        </p:nvSpPr>
        <p:spPr>
          <a:xfrm>
            <a:off x="3130631" y="807413"/>
            <a:ext cx="1106700" cy="2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36"/>
          <p:cNvPicPr preferRelativeResize="0"/>
          <p:nvPr/>
        </p:nvPicPr>
        <p:blipFill rotWithShape="1">
          <a:blip r:embed="rId3">
            <a:alphaModFix/>
          </a:blip>
          <a:srcRect t="8842"/>
          <a:stretch/>
        </p:blipFill>
        <p:spPr>
          <a:xfrm>
            <a:off x="738919" y="560269"/>
            <a:ext cx="7666161" cy="451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431" y="103219"/>
            <a:ext cx="1439719" cy="52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247" y="0"/>
            <a:ext cx="602150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61925"/>
            <a:ext cx="5596359" cy="49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38"/>
          <p:cNvSpPr txBox="1"/>
          <p:nvPr/>
        </p:nvSpPr>
        <p:spPr>
          <a:xfrm>
            <a:off x="8825138" y="4905375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24</a:t>
            </a:fld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4300"/>
            <a:ext cx="8915398" cy="490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140" descr="mesosphe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3245" y="4699439"/>
            <a:ext cx="1882800" cy="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61" y="192731"/>
            <a:ext cx="8909545" cy="447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4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7973100" cy="4229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F30D2A-8035-418D-8C25-6BFE6F0670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CA"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20" name="Chart 2">
            <a:extLst>
              <a:ext uri="{FF2B5EF4-FFF2-40B4-BE49-F238E27FC236}">
                <a16:creationId xmlns:a16="http://schemas.microsoft.com/office/drawing/2014/main" id="{8CC1B86B-3313-404D-A702-61B376D81D1D}"/>
              </a:ext>
            </a:extLst>
          </p:cNvPr>
          <p:cNvGraphicFramePr/>
          <p:nvPr>
            <p:extLst/>
          </p:nvPr>
        </p:nvGraphicFramePr>
        <p:xfrm>
          <a:off x="247421" y="1481884"/>
          <a:ext cx="8812778" cy="3100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CA7D6E5-E3AC-4AE7-B073-9D4AB74E0BD3}"/>
              </a:ext>
            </a:extLst>
          </p:cNvPr>
          <p:cNvSpPr/>
          <p:nvPr/>
        </p:nvSpPr>
        <p:spPr bwMode="auto">
          <a:xfrm>
            <a:off x="3421907" y="1168590"/>
            <a:ext cx="4946971" cy="120521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13271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The companies on the original S&amp;P stayed there for an average of </a:t>
            </a:r>
            <a:r>
              <a:rPr lang="en-US" b="1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65 years</a:t>
            </a:r>
            <a:r>
              <a:rPr lang="en-US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. By 1998, the average anticipated tenure of a company on the expanded S&amp;P 500 was </a:t>
            </a:r>
            <a:r>
              <a:rPr lang="en-US" b="1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10 years</a:t>
            </a:r>
            <a:r>
              <a:rPr lang="en-US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5" name="Google Shape;772;p128">
            <a:extLst>
              <a:ext uri="{FF2B5EF4-FFF2-40B4-BE49-F238E27FC236}">
                <a16:creationId xmlns:a16="http://schemas.microsoft.com/office/drawing/2014/main" id="{C52787F6-3BB6-4D79-A2B2-0809550E433B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buClr>
                <a:srgbClr val="7D58FF"/>
              </a:buClr>
              <a:buSzPts val="3100"/>
              <a:buFont typeface="Roboto"/>
              <a:buNone/>
            </a:pPr>
            <a:r>
              <a:rPr lang="en-US" sz="2325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The time to adapt to disruptions is shrinking</a:t>
            </a:r>
            <a:endParaRPr lang="en-CA" sz="2325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20CE4-7CE4-4805-967E-60BD6724C21E}"/>
              </a:ext>
            </a:extLst>
          </p:cNvPr>
          <p:cNvSpPr txBox="1"/>
          <p:nvPr/>
        </p:nvSpPr>
        <p:spPr>
          <a:xfrm>
            <a:off x="457200" y="3603099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65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F297C-7F4F-4227-8F05-3CDE654B1633}"/>
              </a:ext>
            </a:extLst>
          </p:cNvPr>
          <p:cNvSpPr txBox="1"/>
          <p:nvPr/>
        </p:nvSpPr>
        <p:spPr>
          <a:xfrm>
            <a:off x="7458516" y="3603099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10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52603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digital transformation">
            <a:extLst>
              <a:ext uri="{FF2B5EF4-FFF2-40B4-BE49-F238E27FC236}">
                <a16:creationId xmlns:a16="http://schemas.microsoft.com/office/drawing/2014/main" id="{95120CA4-BA98-499F-9CA3-6624E3804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D58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0"/>
            <a:ext cx="6043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9"/>
          <p:cNvSpPr txBox="1"/>
          <p:nvPr/>
        </p:nvSpPr>
        <p:spPr>
          <a:xfrm>
            <a:off x="1735872" y="4886700"/>
            <a:ext cx="1988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Roboto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Source: 2017 IHS Markit estimates</a:t>
            </a:r>
            <a:endParaRPr sz="600" b="0" i="0" u="none" strike="noStrike" cap="none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pSp>
        <p:nvGrpSpPr>
          <p:cNvPr id="790" name="Google Shape;790;p129"/>
          <p:cNvGrpSpPr/>
          <p:nvPr/>
        </p:nvGrpSpPr>
        <p:grpSpPr>
          <a:xfrm>
            <a:off x="366840" y="1423675"/>
            <a:ext cx="2409509" cy="2585525"/>
            <a:chOff x="813794" y="1898234"/>
            <a:chExt cx="3212679" cy="3447366"/>
          </a:xfrm>
        </p:grpSpPr>
        <p:grpSp>
          <p:nvGrpSpPr>
            <p:cNvPr id="791" name="Google Shape;791;p129"/>
            <p:cNvGrpSpPr/>
            <p:nvPr/>
          </p:nvGrpSpPr>
          <p:grpSpPr>
            <a:xfrm>
              <a:off x="813794" y="1898234"/>
              <a:ext cx="3212679" cy="3021666"/>
              <a:chOff x="1575794" y="1898234"/>
              <a:chExt cx="3212679" cy="3021666"/>
            </a:xfrm>
          </p:grpSpPr>
          <p:grpSp>
            <p:nvGrpSpPr>
              <p:cNvPr id="792" name="Google Shape;792;p129"/>
              <p:cNvGrpSpPr/>
              <p:nvPr/>
            </p:nvGrpSpPr>
            <p:grpSpPr>
              <a:xfrm>
                <a:off x="1575794" y="1898234"/>
                <a:ext cx="3212679" cy="3021666"/>
                <a:chOff x="1347194" y="1898234"/>
                <a:chExt cx="3212679" cy="3021666"/>
              </a:xfrm>
            </p:grpSpPr>
            <p:sp>
              <p:nvSpPr>
                <p:cNvPr id="793" name="Google Shape;793;p129"/>
                <p:cNvSpPr txBox="1"/>
                <p:nvPr/>
              </p:nvSpPr>
              <p:spPr>
                <a:xfrm>
                  <a:off x="2400473" y="2706876"/>
                  <a:ext cx="2159400" cy="808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66666"/>
                    </a:buClr>
                    <a:buSzPts val="1400"/>
                    <a:buFont typeface="Roboto"/>
                    <a:buNone/>
                  </a:pPr>
                  <a:r>
                    <a:rPr lang="en" sz="1400" b="1" i="0" u="none" strike="noStrike" cap="none">
                      <a:solidFill>
                        <a:srgbClr val="666666"/>
                      </a:solidFill>
                      <a:latin typeface="Roboto" panose="020B0604020202020204" charset="0"/>
                      <a:ea typeface="Roboto" panose="020B0604020202020204" charset="0"/>
                      <a:cs typeface="Roboto"/>
                      <a:sym typeface="Roboto"/>
                    </a:rPr>
                    <a:t>TRADITIONAL APPLICATION</a:t>
                  </a:r>
                  <a:endParaRPr sz="1400" b="1" i="0" u="none" strike="noStrike" cap="none">
                    <a:solidFill>
                      <a:srgbClr val="666666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endParaRPr>
                </a:p>
              </p:txBody>
            </p:sp>
            <p:grpSp>
              <p:nvGrpSpPr>
                <p:cNvPr id="794" name="Google Shape;794;p129"/>
                <p:cNvGrpSpPr/>
                <p:nvPr/>
              </p:nvGrpSpPr>
              <p:grpSpPr>
                <a:xfrm>
                  <a:off x="1347194" y="1898234"/>
                  <a:ext cx="3037531" cy="3021666"/>
                  <a:chOff x="1347194" y="1898234"/>
                  <a:chExt cx="3037531" cy="3021666"/>
                </a:xfrm>
              </p:grpSpPr>
              <p:sp>
                <p:nvSpPr>
                  <p:cNvPr id="795" name="Google Shape;795;p129"/>
                  <p:cNvSpPr/>
                  <p:nvPr/>
                </p:nvSpPr>
                <p:spPr>
                  <a:xfrm>
                    <a:off x="1883463" y="1898234"/>
                    <a:ext cx="422100" cy="421200"/>
                  </a:xfrm>
                  <a:prstGeom prst="ellipse">
                    <a:avLst/>
                  </a:prstGeom>
                  <a:solidFill>
                    <a:srgbClr val="27C97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Roboto" panose="020B0604020202020204" charset="0"/>
                      <a:ea typeface="Roboto" panose="020B0604020202020204" charset="0"/>
                      <a:cs typeface="Roboto"/>
                      <a:sym typeface="Roboto"/>
                    </a:endParaRPr>
                  </a:p>
                </p:txBody>
              </p:sp>
              <p:grpSp>
                <p:nvGrpSpPr>
                  <p:cNvPr id="796" name="Google Shape;796;p129"/>
                  <p:cNvGrpSpPr/>
                  <p:nvPr/>
                </p:nvGrpSpPr>
                <p:grpSpPr>
                  <a:xfrm>
                    <a:off x="1347194" y="1942225"/>
                    <a:ext cx="3037531" cy="2977675"/>
                    <a:chOff x="1347194" y="1942225"/>
                    <a:chExt cx="3037531" cy="2977675"/>
                  </a:xfrm>
                </p:grpSpPr>
                <p:sp>
                  <p:nvSpPr>
                    <p:cNvPr id="797" name="Google Shape;797;p129"/>
                    <p:cNvSpPr/>
                    <p:nvPr/>
                  </p:nvSpPr>
                  <p:spPr>
                    <a:xfrm>
                      <a:off x="1347194" y="3428000"/>
                      <a:ext cx="1494900" cy="1491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p:txBody>
                </p:sp>
                <p:grpSp>
                  <p:nvGrpSpPr>
                    <p:cNvPr id="798" name="Google Shape;798;p129"/>
                    <p:cNvGrpSpPr/>
                    <p:nvPr/>
                  </p:nvGrpSpPr>
                  <p:grpSpPr>
                    <a:xfrm>
                      <a:off x="1823662" y="3623916"/>
                      <a:ext cx="1127675" cy="1132314"/>
                      <a:chOff x="1882144" y="2718006"/>
                      <a:chExt cx="845777" cy="849257"/>
                    </a:xfrm>
                  </p:grpSpPr>
                  <p:cxnSp>
                    <p:nvCxnSpPr>
                      <p:cNvPr id="799" name="Google Shape;799;p129"/>
                      <p:cNvCxnSpPr>
                        <a:stCxn id="800" idx="2"/>
                        <a:endCxn id="801" idx="0"/>
                      </p:cNvCxnSpPr>
                      <p:nvPr/>
                    </p:nvCxnSpPr>
                    <p:spPr>
                      <a:xfrm>
                        <a:off x="2085245" y="3007806"/>
                        <a:ext cx="0" cy="1536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999999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>
                    </p:spPr>
                  </p:cxnSp>
                  <p:grpSp>
                    <p:nvGrpSpPr>
                      <p:cNvPr id="802" name="Google Shape;802;p129"/>
                      <p:cNvGrpSpPr/>
                      <p:nvPr/>
                    </p:nvGrpSpPr>
                    <p:grpSpPr>
                      <a:xfrm>
                        <a:off x="1882144" y="2718006"/>
                        <a:ext cx="845777" cy="849257"/>
                        <a:chOff x="1882144" y="2718006"/>
                        <a:chExt cx="845777" cy="849257"/>
                      </a:xfrm>
                    </p:grpSpPr>
                    <p:sp>
                      <p:nvSpPr>
                        <p:cNvPr id="801" name="Google Shape;801;p129"/>
                        <p:cNvSpPr/>
                        <p:nvPr/>
                      </p:nvSpPr>
                      <p:spPr>
                        <a:xfrm>
                          <a:off x="1882144" y="3161363"/>
                          <a:ext cx="406500" cy="405900"/>
                        </a:xfrm>
                        <a:prstGeom prst="ellipse">
                          <a:avLst/>
                        </a:prstGeom>
                        <a:solidFill>
                          <a:srgbClr val="999999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endParaRPr sz="1100" b="0" i="0" u="none" strike="noStrike" cap="none">
                            <a:solidFill>
                              <a:srgbClr val="000000"/>
                            </a:solidFill>
                            <a:latin typeface="Roboto" panose="020B0604020202020204" charset="0"/>
                            <a:ea typeface="Roboto" panose="020B0604020202020204" charset="0"/>
                            <a:cs typeface="Roboto"/>
                            <a:sym typeface="Roboto"/>
                          </a:endParaRPr>
                        </a:p>
                      </p:txBody>
                    </p:sp>
                    <p:sp>
                      <p:nvSpPr>
                        <p:cNvPr id="800" name="Google Shape;800;p129"/>
                        <p:cNvSpPr/>
                        <p:nvPr/>
                      </p:nvSpPr>
                      <p:spPr>
                        <a:xfrm>
                          <a:off x="1940345" y="2718006"/>
                          <a:ext cx="289800" cy="289800"/>
                        </a:xfrm>
                        <a:prstGeom prst="roundRect">
                          <a:avLst>
                            <a:gd name="adj" fmla="val 9219"/>
                          </a:avLst>
                        </a:prstGeom>
                        <a:solidFill>
                          <a:srgbClr val="666666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Roboto"/>
                            <a:buNone/>
                          </a:pPr>
                          <a:r>
                            <a:rPr lang="en" sz="1400" b="0" i="0" u="none" strike="noStrike" cap="none">
                              <a:solidFill>
                                <a:srgbClr val="000000"/>
                              </a:solidFill>
                              <a:latin typeface="Roboto" panose="020B0604020202020204" charset="0"/>
                              <a:ea typeface="Roboto" panose="020B0604020202020204" charset="0"/>
                              <a:cs typeface="Roboto"/>
                              <a:sym typeface="Roboto"/>
                            </a:rPr>
                            <a:t> </a:t>
                          </a:r>
                          <a:endParaRPr sz="1400" b="0" i="0" u="none" strike="noStrike" cap="none">
                            <a:solidFill>
                              <a:srgbClr val="000000"/>
                            </a:solidFill>
                            <a:latin typeface="Roboto" panose="020B0604020202020204" charset="0"/>
                            <a:ea typeface="Roboto" panose="020B0604020202020204" charset="0"/>
                            <a:cs typeface="Roboto"/>
                            <a:sym typeface="Roboto"/>
                          </a:endParaRPr>
                        </a:p>
                      </p:txBody>
                    </p:sp>
                    <p:cxnSp>
                      <p:nvCxnSpPr>
                        <p:cNvPr id="803" name="Google Shape;803;p129"/>
                        <p:cNvCxnSpPr/>
                        <p:nvPr/>
                      </p:nvCxnSpPr>
                      <p:spPr>
                        <a:xfrm rot="10800000">
                          <a:off x="2361621" y="2862915"/>
                          <a:ext cx="366300" cy="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rgbClr val="999999"/>
                          </a:solidFill>
                          <a:prstDash val="solid"/>
                          <a:round/>
                          <a:headEnd type="none" w="sm" len="sm"/>
                          <a:tailEnd type="triangle" w="med" len="med"/>
                        </a:ln>
                      </p:spPr>
                    </p:cxnSp>
                  </p:grpSp>
                </p:grpSp>
                <p:cxnSp>
                  <p:nvCxnSpPr>
                    <p:cNvPr id="804" name="Google Shape;804;p129"/>
                    <p:cNvCxnSpPr>
                      <a:stCxn id="795" idx="4"/>
                      <a:endCxn id="800" idx="0"/>
                    </p:cNvCxnSpPr>
                    <p:nvPr/>
                  </p:nvCxnSpPr>
                  <p:spPr>
                    <a:xfrm>
                      <a:off x="2094513" y="2319434"/>
                      <a:ext cx="0" cy="1304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999999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</p:spPr>
                </p:cxnSp>
                <p:sp>
                  <p:nvSpPr>
                    <p:cNvPr id="805" name="Google Shape;805;p129"/>
                    <p:cNvSpPr txBox="1"/>
                    <p:nvPr/>
                  </p:nvSpPr>
                  <p:spPr>
                    <a:xfrm>
                      <a:off x="2918025" y="1942225"/>
                      <a:ext cx="1466700" cy="333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Roboto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666666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Users (Employees)</a:t>
                      </a:r>
                      <a:endParaRPr sz="1100" b="0" i="0" u="none" strike="noStrike" cap="none">
                        <a:solidFill>
                          <a:srgbClr val="666666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p:txBody>
                </p:sp>
                <p:cxnSp>
                  <p:nvCxnSpPr>
                    <p:cNvPr id="806" name="Google Shape;806;p129"/>
                    <p:cNvCxnSpPr>
                      <a:stCxn id="805" idx="1"/>
                    </p:cNvCxnSpPr>
                    <p:nvPr/>
                  </p:nvCxnSpPr>
                  <p:spPr>
                    <a:xfrm rot="10800000">
                      <a:off x="2400525" y="2108875"/>
                      <a:ext cx="5175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triangle" w="med" len="med"/>
                    </a:ln>
                  </p:spPr>
                </p:cxnSp>
              </p:grpSp>
              <p:pic>
                <p:nvPicPr>
                  <p:cNvPr id="807" name="Google Shape;807;p1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951074" y="4348900"/>
                    <a:ext cx="287152" cy="2871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808" name="Google Shape;808;p129"/>
              <p:cNvSpPr txBox="1"/>
              <p:nvPr/>
            </p:nvSpPr>
            <p:spPr>
              <a:xfrm>
                <a:off x="3179924" y="3624150"/>
                <a:ext cx="1458600" cy="38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100"/>
                  <a:buFont typeface="Roboto"/>
                  <a:buNone/>
                </a:pPr>
                <a:r>
                  <a:rPr lang="en" sz="1100" b="0" i="0" u="none" strike="noStrike" cap="none">
                    <a:solidFill>
                      <a:srgbClr val="666666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rPr>
                  <a:t>Monolith</a:t>
                </a:r>
                <a:endParaRPr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endParaRPr>
              </a:p>
            </p:txBody>
          </p:sp>
          <p:sp>
            <p:nvSpPr>
              <p:cNvPr id="809" name="Google Shape;809;p129"/>
              <p:cNvSpPr txBox="1"/>
              <p:nvPr/>
            </p:nvSpPr>
            <p:spPr>
              <a:xfrm>
                <a:off x="3179925" y="4293625"/>
                <a:ext cx="1433400" cy="38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100"/>
                  <a:buFont typeface="Roboto"/>
                  <a:buNone/>
                </a:pPr>
                <a:r>
                  <a:rPr lang="en" sz="1100" b="0" i="0" u="none" strike="noStrike" cap="none">
                    <a:solidFill>
                      <a:srgbClr val="666666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rPr>
                  <a:t>Relational DB</a:t>
                </a:r>
                <a:endParaRPr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endParaRPr>
              </a:p>
            </p:txBody>
          </p:sp>
          <p:cxnSp>
            <p:nvCxnSpPr>
              <p:cNvPr id="810" name="Google Shape;810;p129"/>
              <p:cNvCxnSpPr/>
              <p:nvPr/>
            </p:nvCxnSpPr>
            <p:spPr>
              <a:xfrm rot="10800000">
                <a:off x="2691837" y="4484875"/>
                <a:ext cx="488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811" name="Google Shape;811;p129"/>
            <p:cNvSpPr txBox="1"/>
            <p:nvPr/>
          </p:nvSpPr>
          <p:spPr>
            <a:xfrm>
              <a:off x="2417925" y="4963100"/>
              <a:ext cx="14334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100"/>
                <a:buFont typeface="Roboto"/>
                <a:buNone/>
              </a:pPr>
              <a:r>
                <a:rPr lang="en"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DC or Cloud</a:t>
              </a:r>
              <a:endParaRPr sz="11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12" name="Google Shape;812;p129"/>
            <p:cNvCxnSpPr/>
            <p:nvPr/>
          </p:nvCxnSpPr>
          <p:spPr>
            <a:xfrm rot="10800000">
              <a:off x="1945137" y="4898450"/>
              <a:ext cx="472800" cy="255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3" name="Google Shape;813;p129"/>
          <p:cNvGrpSpPr/>
          <p:nvPr/>
        </p:nvGrpSpPr>
        <p:grpSpPr>
          <a:xfrm>
            <a:off x="2863535" y="89400"/>
            <a:ext cx="7099615" cy="8439872"/>
            <a:chOff x="3183046" y="119200"/>
            <a:chExt cx="9466154" cy="11253162"/>
          </a:xfrm>
        </p:grpSpPr>
        <p:sp>
          <p:nvSpPr>
            <p:cNvPr id="814" name="Google Shape;814;p129"/>
            <p:cNvSpPr txBox="1"/>
            <p:nvPr/>
          </p:nvSpPr>
          <p:spPr>
            <a:xfrm>
              <a:off x="3183046" y="2684999"/>
              <a:ext cx="3068400" cy="8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Roboto"/>
                <a:buNone/>
              </a:pPr>
              <a:r>
                <a:rPr lang="en" sz="1400" b="1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MODERN DATA-DRIVEN </a:t>
              </a:r>
              <a:br>
                <a:rPr lang="en" sz="1400" b="1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r>
                <a:rPr lang="en" sz="1400" b="1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APPLICATION</a:t>
              </a:r>
              <a:endParaRPr sz="1400" b="1" i="0" u="none" strike="noStrike" cap="none">
                <a:solidFill>
                  <a:schemeClr val="accen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15" name="Google Shape;815;p129"/>
            <p:cNvSpPr/>
            <p:nvPr/>
          </p:nvSpPr>
          <p:spPr>
            <a:xfrm>
              <a:off x="4756500" y="3494362"/>
              <a:ext cx="7892700" cy="7878000"/>
            </a:xfrm>
            <a:prstGeom prst="ellipse">
              <a:avLst/>
            </a:prstGeom>
            <a:solidFill>
              <a:srgbClr val="7D58FF">
                <a:alpha val="1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16" name="Google Shape;816;p129"/>
            <p:cNvSpPr/>
            <p:nvPr/>
          </p:nvSpPr>
          <p:spPr>
            <a:xfrm>
              <a:off x="5457350" y="4517600"/>
              <a:ext cx="2863200" cy="2857200"/>
            </a:xfrm>
            <a:prstGeom prst="ellipse">
              <a:avLst/>
            </a:prstGeom>
            <a:solidFill>
              <a:srgbClr val="7D58FF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pic>
          <p:nvPicPr>
            <p:cNvPr id="817" name="Google Shape;817;p129"/>
            <p:cNvPicPr preferRelativeResize="0"/>
            <p:nvPr/>
          </p:nvPicPr>
          <p:blipFill rotWithShape="1">
            <a:blip r:embed="rId4">
              <a:alphaModFix amt="66000"/>
            </a:blip>
            <a:srcRect/>
            <a:stretch/>
          </p:blipFill>
          <p:spPr>
            <a:xfrm>
              <a:off x="5533850" y="4636050"/>
              <a:ext cx="6425173" cy="22566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8" name="Google Shape;818;p129"/>
            <p:cNvCxnSpPr>
              <a:endCxn id="819" idx="0"/>
            </p:cNvCxnSpPr>
            <p:nvPr/>
          </p:nvCxnSpPr>
          <p:spPr>
            <a:xfrm>
              <a:off x="7690452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20" name="Google Shape;820;p129"/>
            <p:cNvCxnSpPr>
              <a:stCxn id="819" idx="2"/>
            </p:cNvCxnSpPr>
            <p:nvPr/>
          </p:nvCxnSpPr>
          <p:spPr>
            <a:xfrm flipH="1">
              <a:off x="6679152" y="3896583"/>
              <a:ext cx="1011300" cy="936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19" name="Google Shape;819;p129"/>
            <p:cNvSpPr/>
            <p:nvPr/>
          </p:nvSpPr>
          <p:spPr>
            <a:xfrm>
              <a:off x="7604502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21" name="Google Shape;821;p129"/>
            <p:cNvCxnSpPr>
              <a:endCxn id="822" idx="0"/>
            </p:cNvCxnSpPr>
            <p:nvPr/>
          </p:nvCxnSpPr>
          <p:spPr>
            <a:xfrm>
              <a:off x="7892681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129"/>
            <p:cNvCxnSpPr>
              <a:stCxn id="822" idx="2"/>
            </p:cNvCxnSpPr>
            <p:nvPr/>
          </p:nvCxnSpPr>
          <p:spPr>
            <a:xfrm flipH="1">
              <a:off x="7808981" y="3896583"/>
              <a:ext cx="83700" cy="1324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22" name="Google Shape;822;p129"/>
            <p:cNvSpPr/>
            <p:nvPr/>
          </p:nvSpPr>
          <p:spPr>
            <a:xfrm>
              <a:off x="7806731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24" name="Google Shape;824;p129"/>
            <p:cNvCxnSpPr>
              <a:endCxn id="825" idx="0"/>
            </p:cNvCxnSpPr>
            <p:nvPr/>
          </p:nvCxnSpPr>
          <p:spPr>
            <a:xfrm>
              <a:off x="8094909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129"/>
            <p:cNvCxnSpPr>
              <a:stCxn id="825" idx="2"/>
            </p:cNvCxnSpPr>
            <p:nvPr/>
          </p:nvCxnSpPr>
          <p:spPr>
            <a:xfrm flipH="1">
              <a:off x="6696909" y="3896583"/>
              <a:ext cx="1398000" cy="9543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25" name="Google Shape;825;p129"/>
            <p:cNvSpPr/>
            <p:nvPr/>
          </p:nvSpPr>
          <p:spPr>
            <a:xfrm>
              <a:off x="8008959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27" name="Google Shape;827;p129"/>
            <p:cNvCxnSpPr>
              <a:endCxn id="828" idx="0"/>
            </p:cNvCxnSpPr>
            <p:nvPr/>
          </p:nvCxnSpPr>
          <p:spPr>
            <a:xfrm>
              <a:off x="8297137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129"/>
            <p:cNvCxnSpPr>
              <a:stCxn id="828" idx="2"/>
            </p:cNvCxnSpPr>
            <p:nvPr/>
          </p:nvCxnSpPr>
          <p:spPr>
            <a:xfrm flipH="1">
              <a:off x="7182337" y="3896583"/>
              <a:ext cx="1114800" cy="2066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28" name="Google Shape;828;p129"/>
            <p:cNvSpPr/>
            <p:nvPr/>
          </p:nvSpPr>
          <p:spPr>
            <a:xfrm>
              <a:off x="8211187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30" name="Google Shape;830;p129"/>
            <p:cNvCxnSpPr>
              <a:endCxn id="831" idx="0"/>
            </p:cNvCxnSpPr>
            <p:nvPr/>
          </p:nvCxnSpPr>
          <p:spPr>
            <a:xfrm>
              <a:off x="8701594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129"/>
            <p:cNvCxnSpPr>
              <a:stCxn id="831" idx="2"/>
            </p:cNvCxnSpPr>
            <p:nvPr/>
          </p:nvCxnSpPr>
          <p:spPr>
            <a:xfrm>
              <a:off x="8701594" y="3896583"/>
              <a:ext cx="458100" cy="2454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31" name="Google Shape;831;p129"/>
            <p:cNvSpPr/>
            <p:nvPr/>
          </p:nvSpPr>
          <p:spPr>
            <a:xfrm>
              <a:off x="8615644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33" name="Google Shape;833;p129"/>
            <p:cNvCxnSpPr>
              <a:endCxn id="834" idx="0"/>
            </p:cNvCxnSpPr>
            <p:nvPr/>
          </p:nvCxnSpPr>
          <p:spPr>
            <a:xfrm>
              <a:off x="8903822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35" name="Google Shape;835;p129"/>
            <p:cNvCxnSpPr>
              <a:stCxn id="834" idx="2"/>
            </p:cNvCxnSpPr>
            <p:nvPr/>
          </p:nvCxnSpPr>
          <p:spPr>
            <a:xfrm flipH="1">
              <a:off x="8903522" y="3896583"/>
              <a:ext cx="300" cy="1519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34" name="Google Shape;834;p129"/>
            <p:cNvSpPr/>
            <p:nvPr/>
          </p:nvSpPr>
          <p:spPr>
            <a:xfrm>
              <a:off x="8817872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36" name="Google Shape;836;p129"/>
            <p:cNvCxnSpPr>
              <a:endCxn id="837" idx="0"/>
            </p:cNvCxnSpPr>
            <p:nvPr/>
          </p:nvCxnSpPr>
          <p:spPr>
            <a:xfrm>
              <a:off x="9106050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129"/>
            <p:cNvCxnSpPr>
              <a:stCxn id="837" idx="2"/>
            </p:cNvCxnSpPr>
            <p:nvPr/>
          </p:nvCxnSpPr>
          <p:spPr>
            <a:xfrm>
              <a:off x="9106050" y="3896583"/>
              <a:ext cx="1139100" cy="1024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37" name="Google Shape;837;p129"/>
            <p:cNvSpPr/>
            <p:nvPr/>
          </p:nvSpPr>
          <p:spPr>
            <a:xfrm>
              <a:off x="9020100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39" name="Google Shape;839;p129"/>
            <p:cNvCxnSpPr>
              <a:endCxn id="840" idx="0"/>
            </p:cNvCxnSpPr>
            <p:nvPr/>
          </p:nvCxnSpPr>
          <p:spPr>
            <a:xfrm>
              <a:off x="8499365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41" name="Google Shape;841;p129"/>
            <p:cNvCxnSpPr>
              <a:stCxn id="840" idx="2"/>
            </p:cNvCxnSpPr>
            <p:nvPr/>
          </p:nvCxnSpPr>
          <p:spPr>
            <a:xfrm flipH="1">
              <a:off x="8268065" y="3896583"/>
              <a:ext cx="231300" cy="17841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40" name="Google Shape;840;p129"/>
            <p:cNvSpPr/>
            <p:nvPr/>
          </p:nvSpPr>
          <p:spPr>
            <a:xfrm>
              <a:off x="8413415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42" name="Google Shape;842;p129"/>
            <p:cNvCxnSpPr>
              <a:endCxn id="843" idx="0"/>
            </p:cNvCxnSpPr>
            <p:nvPr/>
          </p:nvCxnSpPr>
          <p:spPr>
            <a:xfrm>
              <a:off x="9308279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p129"/>
            <p:cNvCxnSpPr>
              <a:stCxn id="843" idx="2"/>
            </p:cNvCxnSpPr>
            <p:nvPr/>
          </p:nvCxnSpPr>
          <p:spPr>
            <a:xfrm>
              <a:off x="9308279" y="3896583"/>
              <a:ext cx="89700" cy="1430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43" name="Google Shape;843;p129"/>
            <p:cNvSpPr/>
            <p:nvPr/>
          </p:nvSpPr>
          <p:spPr>
            <a:xfrm>
              <a:off x="9222329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45" name="Google Shape;845;p129"/>
            <p:cNvCxnSpPr>
              <a:endCxn id="846" idx="0"/>
            </p:cNvCxnSpPr>
            <p:nvPr/>
          </p:nvCxnSpPr>
          <p:spPr>
            <a:xfrm>
              <a:off x="9510507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47" name="Google Shape;847;p129"/>
            <p:cNvCxnSpPr>
              <a:stCxn id="846" idx="2"/>
            </p:cNvCxnSpPr>
            <p:nvPr/>
          </p:nvCxnSpPr>
          <p:spPr>
            <a:xfrm>
              <a:off x="9510507" y="3896583"/>
              <a:ext cx="143700" cy="1430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46" name="Google Shape;846;p129"/>
            <p:cNvSpPr/>
            <p:nvPr/>
          </p:nvSpPr>
          <p:spPr>
            <a:xfrm>
              <a:off x="9424557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48" name="Google Shape;848;p129"/>
            <p:cNvCxnSpPr>
              <a:endCxn id="849" idx="0"/>
            </p:cNvCxnSpPr>
            <p:nvPr/>
          </p:nvCxnSpPr>
          <p:spPr>
            <a:xfrm>
              <a:off x="9712735" y="2735883"/>
              <a:ext cx="0" cy="988800"/>
            </a:xfrm>
            <a:prstGeom prst="straightConnector1">
              <a:avLst/>
            </a:prstGeom>
            <a:noFill/>
            <a:ln w="9525" cap="flat" cmpd="sng">
              <a:solidFill>
                <a:srgbClr val="27C97B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129"/>
            <p:cNvCxnSpPr/>
            <p:nvPr/>
          </p:nvCxnSpPr>
          <p:spPr>
            <a:xfrm>
              <a:off x="9692670" y="3887678"/>
              <a:ext cx="1020300" cy="8751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p129"/>
            <p:cNvSpPr/>
            <p:nvPr/>
          </p:nvSpPr>
          <p:spPr>
            <a:xfrm>
              <a:off x="9626785" y="3724683"/>
              <a:ext cx="171900" cy="171900"/>
            </a:xfrm>
            <a:prstGeom prst="roundRect">
              <a:avLst>
                <a:gd name="adj" fmla="val 9219"/>
              </a:avLst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51" name="Google Shape;851;p129"/>
            <p:cNvSpPr txBox="1"/>
            <p:nvPr/>
          </p:nvSpPr>
          <p:spPr>
            <a:xfrm>
              <a:off x="3460154" y="3600952"/>
              <a:ext cx="24813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"/>
                <a:buNone/>
              </a:pPr>
              <a:r>
                <a:rPr lang="en" sz="1100" b="0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Containerized microservices</a:t>
              </a:r>
              <a:br>
                <a:rPr lang="en" sz="1100" b="0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r>
                <a:rPr lang="en" sz="1100" b="0" i="1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(your code)</a:t>
              </a:r>
              <a:endParaRPr sz="1100" b="0" i="1" u="none" strike="noStrike" cap="none">
                <a:solidFill>
                  <a:schemeClr val="accen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52" name="Google Shape;852;p129"/>
            <p:cNvSpPr txBox="1"/>
            <p:nvPr/>
          </p:nvSpPr>
          <p:spPr>
            <a:xfrm>
              <a:off x="3460154" y="4246531"/>
              <a:ext cx="24813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"/>
                <a:buNone/>
              </a:pPr>
              <a:r>
                <a:rPr lang="en" sz="1100" b="0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Data services &amp; AI/ML tools</a:t>
              </a:r>
              <a:endParaRPr sz="1100">
                <a:latin typeface="Roboto" panose="020B0604020202020204" charset="0"/>
                <a:ea typeface="Roboto" panose="020B060402020202020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"/>
                <a:buNone/>
              </a:pPr>
              <a:r>
                <a:rPr lang="en" sz="1100" b="0" i="1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(their code)</a:t>
              </a:r>
              <a:endParaRPr sz="1100" b="0" i="1" u="none" strike="noStrike" cap="none">
                <a:solidFill>
                  <a:schemeClr val="accen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53" name="Google Shape;853;p129"/>
            <p:cNvCxnSpPr/>
            <p:nvPr/>
          </p:nvCxnSpPr>
          <p:spPr>
            <a:xfrm>
              <a:off x="5892800" y="3835400"/>
              <a:ext cx="1474200" cy="7500"/>
            </a:xfrm>
            <a:prstGeom prst="straightConnector1">
              <a:avLst/>
            </a:prstGeom>
            <a:noFill/>
            <a:ln w="9525" cap="flat" cmpd="sng">
              <a:solidFill>
                <a:srgbClr val="7D58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854" name="Google Shape;854;p129"/>
            <p:cNvGrpSpPr/>
            <p:nvPr/>
          </p:nvGrpSpPr>
          <p:grpSpPr>
            <a:xfrm>
              <a:off x="5693903" y="119200"/>
              <a:ext cx="4514696" cy="3021524"/>
              <a:chOff x="5389103" y="119200"/>
              <a:chExt cx="4514696" cy="3021524"/>
            </a:xfrm>
          </p:grpSpPr>
          <p:cxnSp>
            <p:nvCxnSpPr>
              <p:cNvPr id="855" name="Google Shape;855;p129"/>
              <p:cNvCxnSpPr>
                <a:stCxn id="856" idx="3"/>
              </p:cNvCxnSpPr>
              <p:nvPr/>
            </p:nvCxnSpPr>
            <p:spPr>
              <a:xfrm>
                <a:off x="5389103" y="2108875"/>
                <a:ext cx="1279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FB2B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857" name="Google Shape;857;p129"/>
              <p:cNvGrpSpPr/>
              <p:nvPr/>
            </p:nvGrpSpPr>
            <p:grpSpPr>
              <a:xfrm>
                <a:off x="6876275" y="119200"/>
                <a:ext cx="3027524" cy="3021524"/>
                <a:chOff x="4928729" y="89402"/>
                <a:chExt cx="2270700" cy="2266200"/>
              </a:xfrm>
            </p:grpSpPr>
            <p:sp>
              <p:nvSpPr>
                <p:cNvPr id="858" name="Google Shape;858;p129"/>
                <p:cNvSpPr/>
                <p:nvPr/>
              </p:nvSpPr>
              <p:spPr>
                <a:xfrm>
                  <a:off x="4928729" y="89402"/>
                  <a:ext cx="2270700" cy="2266200"/>
                </a:xfrm>
                <a:prstGeom prst="ellipse">
                  <a:avLst/>
                </a:prstGeom>
                <a:solidFill>
                  <a:srgbClr val="27C9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endParaRPr>
                </a:p>
              </p:txBody>
            </p:sp>
            <p:sp>
              <p:nvSpPr>
                <p:cNvPr id="859" name="Google Shape;859;p129"/>
                <p:cNvSpPr txBox="1"/>
                <p:nvPr/>
              </p:nvSpPr>
              <p:spPr>
                <a:xfrm>
                  <a:off x="4930525" y="1193814"/>
                  <a:ext cx="2220300" cy="66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Roboto"/>
                    <a:buNone/>
                  </a:pPr>
                  <a:r>
                    <a:rPr lang="en" sz="1200" b="0" i="0" u="none" strike="noStrike" cap="none">
                      <a:solidFill>
                        <a:srgbClr val="FFFFFF"/>
                      </a:solidFill>
                      <a:latin typeface="Roboto" panose="020B0604020202020204" charset="0"/>
                      <a:ea typeface="Roboto" panose="020B0604020202020204" charset="0"/>
                      <a:cs typeface="Roboto"/>
                      <a:sym typeface="Roboto"/>
                    </a:rPr>
                    <a:t>18 Billion connected </a:t>
                  </a:r>
                  <a:br>
                    <a:rPr lang="en" sz="1200" b="0" i="0" u="none" strike="noStrike" cap="none">
                      <a:solidFill>
                        <a:srgbClr val="FFFFFF"/>
                      </a:solidFill>
                      <a:latin typeface="Roboto" panose="020B0604020202020204" charset="0"/>
                      <a:ea typeface="Roboto" panose="020B0604020202020204" charset="0"/>
                      <a:cs typeface="Roboto"/>
                      <a:sym typeface="Roboto"/>
                    </a:rPr>
                  </a:br>
                  <a:r>
                    <a:rPr lang="en" sz="1200" b="0" i="0" u="none" strike="noStrike" cap="none">
                      <a:solidFill>
                        <a:srgbClr val="FFFFFF"/>
                      </a:solidFill>
                      <a:latin typeface="Roboto" panose="020B0604020202020204" charset="0"/>
                      <a:ea typeface="Roboto" panose="020B0604020202020204" charset="0"/>
                      <a:cs typeface="Roboto"/>
                      <a:sym typeface="Roboto"/>
                    </a:rPr>
                    <a:t>users &amp; devices</a:t>
                  </a:r>
                  <a:endParaRPr sz="1200" b="0" i="0" u="none" strike="noStrike" cap="none">
                    <a:solidFill>
                      <a:srgbClr val="FFFFFF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856" name="Google Shape;856;p129"/>
            <p:cNvSpPr txBox="1"/>
            <p:nvPr/>
          </p:nvSpPr>
          <p:spPr>
            <a:xfrm>
              <a:off x="3473303" y="1942225"/>
              <a:ext cx="2220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100"/>
                <a:buFont typeface="Roboto"/>
                <a:buNone/>
              </a:pPr>
              <a:r>
                <a:rPr lang="en"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Always-connected </a:t>
              </a:r>
              <a:br>
                <a:rPr lang="en"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</a:br>
              <a:r>
                <a:rPr lang="en" sz="110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customers </a:t>
              </a:r>
              <a:r>
                <a:rPr lang="en" sz="1100" b="0" i="0" u="none" strike="noStrike" cap="none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&amp; devices</a:t>
              </a:r>
              <a:endParaRPr sz="1100" b="0" i="0" u="none" strike="noStrike" cap="none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grpSp>
          <p:nvGrpSpPr>
            <p:cNvPr id="860" name="Google Shape;860;p129"/>
            <p:cNvGrpSpPr/>
            <p:nvPr/>
          </p:nvGrpSpPr>
          <p:grpSpPr>
            <a:xfrm>
              <a:off x="3460154" y="4963100"/>
              <a:ext cx="1980546" cy="369600"/>
              <a:chOff x="3460154" y="4290775"/>
              <a:chExt cx="1980546" cy="369600"/>
            </a:xfrm>
          </p:grpSpPr>
          <p:sp>
            <p:nvSpPr>
              <p:cNvPr id="861" name="Google Shape;861;p129"/>
              <p:cNvSpPr txBox="1"/>
              <p:nvPr/>
            </p:nvSpPr>
            <p:spPr>
              <a:xfrm>
                <a:off x="3460154" y="4290775"/>
                <a:ext cx="1942800" cy="3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58FF"/>
                  </a:buClr>
                  <a:buSzPts val="1100"/>
                  <a:buFont typeface="Roboto"/>
                  <a:buNone/>
                </a:pPr>
                <a:r>
                  <a:rPr lang="en" sz="1100" b="0" i="0" u="none" strike="noStrike" cap="none">
                    <a:solidFill>
                      <a:srgbClr val="7D58FF"/>
                    </a:solidFill>
                    <a:latin typeface="Roboto" panose="020B0604020202020204" charset="0"/>
                    <a:ea typeface="Roboto" panose="020B0604020202020204" charset="0"/>
                    <a:cs typeface="Roboto"/>
                    <a:sym typeface="Roboto"/>
                  </a:rPr>
                  <a:t>Hybrid Cloud &amp; Edge</a:t>
                </a:r>
                <a:endParaRPr sz="1100" b="0" i="0" u="none" strike="noStrike" cap="none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endParaRPr>
              </a:p>
            </p:txBody>
          </p:sp>
          <p:cxnSp>
            <p:nvCxnSpPr>
              <p:cNvPr id="862" name="Google Shape;862;p129"/>
              <p:cNvCxnSpPr/>
              <p:nvPr/>
            </p:nvCxnSpPr>
            <p:spPr>
              <a:xfrm>
                <a:off x="5266100" y="4481500"/>
                <a:ext cx="174600" cy="8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58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863" name="Google Shape;863;p129"/>
            <p:cNvSpPr/>
            <p:nvPr/>
          </p:nvSpPr>
          <p:spPr>
            <a:xfrm>
              <a:off x="9431125" y="4578176"/>
              <a:ext cx="1611000" cy="1607400"/>
            </a:xfrm>
            <a:prstGeom prst="ellipse">
              <a:avLst/>
            </a:prstGeom>
            <a:solidFill>
              <a:srgbClr val="7D58FF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64" name="Google Shape;864;p129"/>
            <p:cNvSpPr/>
            <p:nvPr/>
          </p:nvSpPr>
          <p:spPr>
            <a:xfrm>
              <a:off x="8008950" y="4969275"/>
              <a:ext cx="1505700" cy="1502400"/>
            </a:xfrm>
            <a:prstGeom prst="ellipse">
              <a:avLst/>
            </a:prstGeom>
            <a:solidFill>
              <a:srgbClr val="7D58FF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65" name="Google Shape;865;p129"/>
            <p:cNvSpPr/>
            <p:nvPr/>
          </p:nvSpPr>
          <p:spPr>
            <a:xfrm>
              <a:off x="8728500" y="6080150"/>
              <a:ext cx="1894200" cy="1890000"/>
            </a:xfrm>
            <a:prstGeom prst="ellipse">
              <a:avLst/>
            </a:prstGeom>
            <a:solidFill>
              <a:srgbClr val="7D58FF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66" name="Google Shape;866;p129"/>
            <p:cNvSpPr/>
            <p:nvPr/>
          </p:nvSpPr>
          <p:spPr>
            <a:xfrm>
              <a:off x="10708050" y="5491975"/>
              <a:ext cx="1433700" cy="1430700"/>
            </a:xfrm>
            <a:prstGeom prst="ellipse">
              <a:avLst/>
            </a:prstGeom>
            <a:solidFill>
              <a:srgbClr val="7D58FF">
                <a:alpha val="1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cxnSp>
          <p:nvCxnSpPr>
            <p:cNvPr id="867" name="Google Shape;867;p129"/>
            <p:cNvCxnSpPr/>
            <p:nvPr/>
          </p:nvCxnSpPr>
          <p:spPr>
            <a:xfrm>
              <a:off x="5867400" y="4483100"/>
              <a:ext cx="553500" cy="333900"/>
            </a:xfrm>
            <a:prstGeom prst="straightConnector1">
              <a:avLst/>
            </a:prstGeom>
            <a:noFill/>
            <a:ln w="9525" cap="flat" cmpd="sng">
              <a:solidFill>
                <a:srgbClr val="7D58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868" name="Google Shape;868;p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940" y="4865858"/>
            <a:ext cx="1342688" cy="18373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29"/>
          <p:cNvSpPr txBox="1">
            <a:spLocks noGrp="1"/>
          </p:cNvSpPr>
          <p:nvPr>
            <p:ph type="title"/>
          </p:nvPr>
        </p:nvSpPr>
        <p:spPr>
          <a:xfrm>
            <a:off x="392738" y="457294"/>
            <a:ext cx="52029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</a:rPr>
              <a:t>Reality of Changing IT Landscape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71" name="Google Shape;871;p129"/>
          <p:cNvGrpSpPr/>
          <p:nvPr/>
        </p:nvGrpSpPr>
        <p:grpSpPr>
          <a:xfrm>
            <a:off x="5167186" y="2879063"/>
            <a:ext cx="4168889" cy="2158069"/>
            <a:chOff x="6889581" y="3838750"/>
            <a:chExt cx="5558519" cy="2877425"/>
          </a:xfrm>
        </p:grpSpPr>
        <p:sp>
          <p:nvSpPr>
            <p:cNvPr id="872" name="Google Shape;872;p129"/>
            <p:cNvSpPr txBox="1"/>
            <p:nvPr/>
          </p:nvSpPr>
          <p:spPr>
            <a:xfrm>
              <a:off x="10114706" y="5100075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"/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Transport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73" name="Google Shape;873;p129"/>
            <p:cNvSpPr txBox="1"/>
            <p:nvPr/>
          </p:nvSpPr>
          <p:spPr>
            <a:xfrm>
              <a:off x="6889581" y="5356025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Store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74" name="Google Shape;874;p129"/>
            <p:cNvSpPr txBox="1"/>
            <p:nvPr/>
          </p:nvSpPr>
          <p:spPr>
            <a:xfrm>
              <a:off x="8685681" y="3838750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Serve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75" name="Google Shape;875;p129"/>
            <p:cNvSpPr txBox="1"/>
            <p:nvPr/>
          </p:nvSpPr>
          <p:spPr>
            <a:xfrm>
              <a:off x="8795875" y="5498775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Analyze / Streaming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76" name="Google Shape;876;p129"/>
            <p:cNvSpPr txBox="1"/>
            <p:nvPr/>
          </p:nvSpPr>
          <p:spPr>
            <a:xfrm>
              <a:off x="11135300" y="5938200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Analyze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77" name="Google Shape;877;p129"/>
            <p:cNvSpPr txBox="1"/>
            <p:nvPr/>
          </p:nvSpPr>
          <p:spPr>
            <a:xfrm>
              <a:off x="9646450" y="6278475"/>
              <a:ext cx="13128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>
                  <a:solidFill>
                    <a:schemeClr val="accent1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Analyze / ML</a:t>
              </a:r>
              <a:endParaRPr sz="1100" b="1" i="1">
                <a:solidFill>
                  <a:srgbClr val="9900FF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878" name="Google Shape;878;p129"/>
          <p:cNvGrpSpPr/>
          <p:nvPr/>
        </p:nvGrpSpPr>
        <p:grpSpPr>
          <a:xfrm>
            <a:off x="2823996" y="2683198"/>
            <a:ext cx="68175" cy="1347770"/>
            <a:chOff x="3765328" y="3577597"/>
            <a:chExt cx="90900" cy="1797027"/>
          </a:xfrm>
        </p:grpSpPr>
        <p:sp>
          <p:nvSpPr>
            <p:cNvPr id="879" name="Google Shape;879;p129"/>
            <p:cNvSpPr/>
            <p:nvPr/>
          </p:nvSpPr>
          <p:spPr>
            <a:xfrm rot="5400000">
              <a:off x="3577678" y="3765247"/>
              <a:ext cx="466200" cy="90900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80" name="Google Shape;880;p129"/>
            <p:cNvSpPr/>
            <p:nvPr/>
          </p:nvSpPr>
          <p:spPr>
            <a:xfrm rot="5400000">
              <a:off x="3577678" y="4430189"/>
              <a:ext cx="466200" cy="90900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81" name="Google Shape;881;p129"/>
            <p:cNvSpPr/>
            <p:nvPr/>
          </p:nvSpPr>
          <p:spPr>
            <a:xfrm rot="5400000">
              <a:off x="3577678" y="5096074"/>
              <a:ext cx="466200" cy="90900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0"/>
          <p:cNvSpPr txBox="1"/>
          <p:nvPr/>
        </p:nvSpPr>
        <p:spPr>
          <a:xfrm>
            <a:off x="4660594" y="3369544"/>
            <a:ext cx="1931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Apache Kafka message queue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7" name="Google Shape;887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35" y="3591797"/>
            <a:ext cx="1971166" cy="130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30" descr="https://upload.wikimedia.org/wikipedia/commons/thumb/b/be/Kubernetes.png/600px-Kubernet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3431" y="1760454"/>
            <a:ext cx="1716699" cy="1328268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30"/>
          <p:cNvSpPr txBox="1"/>
          <p:nvPr/>
        </p:nvSpPr>
        <p:spPr>
          <a:xfrm>
            <a:off x="6685987" y="1463006"/>
            <a:ext cx="2071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Kubernetes container orchestrator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0"/>
          <p:cNvSpPr txBox="1"/>
          <p:nvPr/>
        </p:nvSpPr>
        <p:spPr>
          <a:xfrm>
            <a:off x="6708464" y="3157335"/>
            <a:ext cx="19317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200" b="1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rPr>
              <a:t>Store</a:t>
            </a:r>
            <a:endParaRPr sz="1200" b="0" i="0" u="none" strike="noStrike" cap="none">
              <a:solidFill>
                <a:srgbClr val="7D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0"/>
          <p:cNvSpPr txBox="1"/>
          <p:nvPr/>
        </p:nvSpPr>
        <p:spPr>
          <a:xfrm>
            <a:off x="4629525" y="1269956"/>
            <a:ext cx="19317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200" b="1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rPr>
              <a:t>Analyze</a:t>
            </a:r>
            <a:endParaRPr sz="1200" b="0" i="0" u="none" strike="noStrike" cap="none">
              <a:solidFill>
                <a:srgbClr val="7D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0"/>
          <p:cNvSpPr txBox="1"/>
          <p:nvPr/>
        </p:nvSpPr>
        <p:spPr>
          <a:xfrm>
            <a:off x="4652048" y="3157335"/>
            <a:ext cx="19317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200" b="1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rPr>
              <a:t>Transport</a:t>
            </a:r>
            <a:endParaRPr sz="1200" b="0" i="0" u="none" strike="noStrike" cap="none">
              <a:solidFill>
                <a:srgbClr val="7D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0"/>
          <p:cNvSpPr txBox="1"/>
          <p:nvPr/>
        </p:nvSpPr>
        <p:spPr>
          <a:xfrm>
            <a:off x="6685953" y="1269956"/>
            <a:ext cx="207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200" b="1" i="0" u="none" strike="noStrike" cap="non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rPr>
              <a:t>Serve</a:t>
            </a:r>
            <a:endParaRPr sz="1200" b="0" i="0" u="none" strike="noStrike" cap="none">
              <a:solidFill>
                <a:srgbClr val="7D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0"/>
          <p:cNvSpPr txBox="1"/>
          <p:nvPr/>
        </p:nvSpPr>
        <p:spPr>
          <a:xfrm>
            <a:off x="4629544" y="1463006"/>
            <a:ext cx="1931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Apache Spark analytics engine</a:t>
            </a:r>
            <a:b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b="0" i="0" u="none" strike="noStrike" cap="non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6" name="Google Shape;896;p130" descr="Image result for spark architectu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3910" y="1705557"/>
            <a:ext cx="1642931" cy="1328268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30"/>
          <p:cNvSpPr txBox="1"/>
          <p:nvPr/>
        </p:nvSpPr>
        <p:spPr>
          <a:xfrm>
            <a:off x="6708469" y="3369544"/>
            <a:ext cx="1931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Apache Cassandra</a:t>
            </a: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</a:t>
            </a:r>
            <a:r>
              <a:rPr lang="en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istributed DB</a:t>
            </a:r>
            <a:endParaRPr sz="900" b="0" i="0" u="none" strike="noStrike" cap="non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8" name="Google Shape;898;p130" descr="Image result for cassandra architect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1076" y="3579995"/>
            <a:ext cx="1426407" cy="132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30" descr="Image result for vm clouds"/>
          <p:cNvPicPr preferRelativeResize="0"/>
          <p:nvPr/>
        </p:nvPicPr>
        <p:blipFill rotWithShape="1">
          <a:blip r:embed="rId7">
            <a:alphaModFix/>
          </a:blip>
          <a:srcRect t="26448"/>
          <a:stretch/>
        </p:blipFill>
        <p:spPr>
          <a:xfrm>
            <a:off x="516572" y="4075347"/>
            <a:ext cx="2318645" cy="77321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30"/>
          <p:cNvSpPr txBox="1"/>
          <p:nvPr/>
        </p:nvSpPr>
        <p:spPr>
          <a:xfrm>
            <a:off x="489544" y="990338"/>
            <a:ext cx="2632200" cy="291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EXISTING APPLICATIONS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130"/>
          <p:cNvSpPr txBox="1"/>
          <p:nvPr/>
        </p:nvSpPr>
        <p:spPr>
          <a:xfrm>
            <a:off x="4629488" y="990328"/>
            <a:ext cx="4128000" cy="291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APPLICATIONS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3" name="Google Shape;903;p130"/>
          <p:cNvGrpSpPr/>
          <p:nvPr/>
        </p:nvGrpSpPr>
        <p:grpSpPr>
          <a:xfrm>
            <a:off x="1488928" y="1565916"/>
            <a:ext cx="1272113" cy="1803619"/>
            <a:chOff x="1985237" y="2087887"/>
            <a:chExt cx="1696151" cy="2404825"/>
          </a:xfrm>
        </p:grpSpPr>
        <p:pic>
          <p:nvPicPr>
            <p:cNvPr id="904" name="Google Shape;904;p1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09203" y="3870838"/>
              <a:ext cx="676350" cy="62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1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85237" y="3020338"/>
              <a:ext cx="676350" cy="62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05038" y="3020338"/>
              <a:ext cx="676350" cy="621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7" name="Google Shape;907;p130"/>
            <p:cNvCxnSpPr>
              <a:stCxn id="905" idx="3"/>
              <a:endCxn id="906" idx="1"/>
            </p:cNvCxnSpPr>
            <p:nvPr/>
          </p:nvCxnSpPr>
          <p:spPr>
            <a:xfrm>
              <a:off x="2661588" y="3331276"/>
              <a:ext cx="343500" cy="900"/>
            </a:xfrm>
            <a:prstGeom prst="bentConnector3">
              <a:avLst>
                <a:gd name="adj1" fmla="val 4999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130"/>
            <p:cNvCxnSpPr>
              <a:stCxn id="905" idx="3"/>
              <a:endCxn id="904" idx="0"/>
            </p:cNvCxnSpPr>
            <p:nvPr/>
          </p:nvCxnSpPr>
          <p:spPr>
            <a:xfrm>
              <a:off x="2661588" y="3331276"/>
              <a:ext cx="185700" cy="53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09" name="Google Shape;909;p1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509203" y="2087887"/>
              <a:ext cx="676350" cy="621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10" name="Google Shape;910;p130"/>
            <p:cNvCxnSpPr>
              <a:stCxn id="909" idx="2"/>
              <a:endCxn id="905" idx="0"/>
            </p:cNvCxnSpPr>
            <p:nvPr/>
          </p:nvCxnSpPr>
          <p:spPr>
            <a:xfrm rot="5400000">
              <a:off x="2430078" y="2602963"/>
              <a:ext cx="310500" cy="524100"/>
            </a:xfrm>
            <a:prstGeom prst="bentConnector3">
              <a:avLst>
                <a:gd name="adj1" fmla="val 500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30"/>
            <p:cNvCxnSpPr>
              <a:stCxn id="909" idx="2"/>
              <a:endCxn id="906" idx="0"/>
            </p:cNvCxnSpPr>
            <p:nvPr/>
          </p:nvCxnSpPr>
          <p:spPr>
            <a:xfrm rot="-5400000" flipH="1">
              <a:off x="2940078" y="2617063"/>
              <a:ext cx="310500" cy="495900"/>
            </a:xfrm>
            <a:prstGeom prst="bentConnector3">
              <a:avLst>
                <a:gd name="adj1" fmla="val 5001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30"/>
            <p:cNvCxnSpPr>
              <a:stCxn id="906" idx="1"/>
              <a:endCxn id="904" idx="0"/>
            </p:cNvCxnSpPr>
            <p:nvPr/>
          </p:nvCxnSpPr>
          <p:spPr>
            <a:xfrm flipH="1">
              <a:off x="2847538" y="3331276"/>
              <a:ext cx="157500" cy="53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3" name="Google Shape;913;p130"/>
          <p:cNvSpPr txBox="1"/>
          <p:nvPr/>
        </p:nvSpPr>
        <p:spPr>
          <a:xfrm>
            <a:off x="3196538" y="1738069"/>
            <a:ext cx="1193100" cy="19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15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130"/>
          <p:cNvSpPr txBox="1"/>
          <p:nvPr/>
        </p:nvSpPr>
        <p:spPr>
          <a:xfrm>
            <a:off x="590597" y="1699181"/>
            <a:ext cx="827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130"/>
          <p:cNvSpPr txBox="1"/>
          <p:nvPr/>
        </p:nvSpPr>
        <p:spPr>
          <a:xfrm>
            <a:off x="590597" y="2431388"/>
            <a:ext cx="827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Roboto"/>
                <a:ea typeface="Roboto"/>
                <a:cs typeface="Roboto"/>
                <a:sym typeface="Roboto"/>
              </a:rPr>
              <a:t>BUSINESS LOGIC</a:t>
            </a:r>
            <a:endParaRPr sz="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130"/>
          <p:cNvSpPr txBox="1"/>
          <p:nvPr/>
        </p:nvSpPr>
        <p:spPr>
          <a:xfrm>
            <a:off x="590597" y="3163594"/>
            <a:ext cx="827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130"/>
          <p:cNvSpPr txBox="1">
            <a:spLocks noGrp="1"/>
          </p:cNvSpPr>
          <p:nvPr>
            <p:ph type="title"/>
          </p:nvPr>
        </p:nvSpPr>
        <p:spPr>
          <a:xfrm>
            <a:off x="392738" y="457294"/>
            <a:ext cx="52029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</a:pPr>
            <a:r>
              <a:rPr lang="en" dirty="0"/>
              <a:t>What </a:t>
            </a:r>
            <a:r>
              <a:rPr lang="en" sz="2400" dirty="0"/>
              <a:t>this</a:t>
            </a:r>
            <a:r>
              <a:rPr lang="en" dirty="0"/>
              <a:t> Means for Enterprise IT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izza ingredients">
            <a:extLst>
              <a:ext uri="{FF2B5EF4-FFF2-40B4-BE49-F238E27FC236}">
                <a16:creationId xmlns:a16="http://schemas.microsoft.com/office/drawing/2014/main" id="{5F57B425-1DDD-4527-908B-5FA063D0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817" y="-135122"/>
            <a:ext cx="4451043" cy="29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zza box">
            <a:extLst>
              <a:ext uri="{FF2B5EF4-FFF2-40B4-BE49-F238E27FC236}">
                <a16:creationId xmlns:a16="http://schemas.microsoft.com/office/drawing/2014/main" id="{BC37C9C1-34A1-4AEA-B519-330D5BC17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1500" y="1137557"/>
            <a:ext cx="4762500" cy="4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563909-0C22-444C-9741-C266A8AD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08" y="457200"/>
            <a:ext cx="7332785" cy="42291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i="1" dirty="0"/>
              <a:t>“Provide public cloud-like services</a:t>
            </a:r>
            <a:br>
              <a:rPr lang="en-US" i="1" dirty="0"/>
            </a:br>
            <a:r>
              <a:rPr lang="en-US" i="1" dirty="0"/>
              <a:t>from an open partner ecosystem,</a:t>
            </a:r>
            <a:br>
              <a:rPr lang="en-US" i="1" dirty="0"/>
            </a:br>
            <a:r>
              <a:rPr lang="en-US" i="1" dirty="0"/>
              <a:t>delivered on any infrastructure.”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2903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BD98AB-0E5A-4E51-9B74-791848EAD888}"/>
              </a:ext>
            </a:extLst>
          </p:cNvPr>
          <p:cNvGrpSpPr/>
          <p:nvPr/>
        </p:nvGrpSpPr>
        <p:grpSpPr>
          <a:xfrm>
            <a:off x="2280938" y="971290"/>
            <a:ext cx="4582125" cy="3951687"/>
            <a:chOff x="601287" y="971290"/>
            <a:chExt cx="4582125" cy="3951687"/>
          </a:xfrm>
        </p:grpSpPr>
        <p:sp>
          <p:nvSpPr>
            <p:cNvPr id="696" name="Google Shape;696;p128"/>
            <p:cNvSpPr/>
            <p:nvPr/>
          </p:nvSpPr>
          <p:spPr>
            <a:xfrm>
              <a:off x="601287" y="3986752"/>
              <a:ext cx="4582125" cy="936225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2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endParaRPr>
            </a:p>
          </p:txBody>
        </p:sp>
        <p:sp>
          <p:nvSpPr>
            <p:cNvPr id="697" name="Google Shape;697;p128"/>
            <p:cNvSpPr/>
            <p:nvPr/>
          </p:nvSpPr>
          <p:spPr>
            <a:xfrm>
              <a:off x="700680" y="4102444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PHYSICAL INFRASTRUCTURE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698" name="Google Shape;698;p128"/>
            <p:cNvSpPr/>
            <p:nvPr/>
          </p:nvSpPr>
          <p:spPr>
            <a:xfrm>
              <a:off x="610812" y="971290"/>
              <a:ext cx="4563225" cy="1293525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28575" marR="0" lvl="0" indent="-285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25" b="0" i="0" u="none" strike="noStrike" cap="none">
                <a:solidFill>
                  <a:srgbClr val="1B2029"/>
                </a:solidFill>
                <a:latin typeface="Roboto" panose="020B0604020202020204" charset="0"/>
                <a:ea typeface="Roboto" panose="020B0604020202020204" charset="0"/>
                <a:cs typeface="Roboto Medium"/>
                <a:sym typeface="Roboto Medium"/>
              </a:endParaRPr>
            </a:p>
          </p:txBody>
        </p:sp>
        <p:sp>
          <p:nvSpPr>
            <p:cNvPr id="699" name="Google Shape;699;p128"/>
            <p:cNvSpPr/>
            <p:nvPr/>
          </p:nvSpPr>
          <p:spPr>
            <a:xfrm>
              <a:off x="698408" y="1070102"/>
              <a:ext cx="2152800" cy="111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MICROSERVICES, CONTAINERS, &amp; DEV TOOLS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0" name="Google Shape;700;p128"/>
            <p:cNvSpPr/>
            <p:nvPr/>
          </p:nvSpPr>
          <p:spPr>
            <a:xfrm>
              <a:off x="2194800" y="4102444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VIRTUAL MACHINES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1" name="Google Shape;701;p128"/>
            <p:cNvSpPr/>
            <p:nvPr/>
          </p:nvSpPr>
          <p:spPr>
            <a:xfrm>
              <a:off x="3688919" y="4104679"/>
              <a:ext cx="1395225" cy="70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PUBLIC CLOUDS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2" name="Google Shape;702;p128"/>
            <p:cNvSpPr/>
            <p:nvPr/>
          </p:nvSpPr>
          <p:spPr>
            <a:xfrm>
              <a:off x="2931142" y="1071995"/>
              <a:ext cx="2152800" cy="1111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5" b="0" i="0" u="none" strike="noStrike" cap="none">
                  <a:solidFill>
                    <a:srgbClr val="1B2029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 SERVICES, MACHINE LEARNING, &amp; AI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03" name="Google Shape;703;p128"/>
            <p:cNvSpPr/>
            <p:nvPr/>
          </p:nvSpPr>
          <p:spPr>
            <a:xfrm>
              <a:off x="610812" y="2335136"/>
              <a:ext cx="4563225" cy="1581300"/>
            </a:xfrm>
            <a:prstGeom prst="rect">
              <a:avLst/>
            </a:prstGeom>
            <a:solidFill>
              <a:srgbClr val="1B2029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pic>
          <p:nvPicPr>
            <p:cNvPr id="704" name="Google Shape;704;p128" descr="MESO_dcos_Horz_DB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22263" y="3036726"/>
              <a:ext cx="2359312" cy="25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128"/>
            <p:cNvSpPr/>
            <p:nvPr/>
          </p:nvSpPr>
          <p:spPr>
            <a:xfrm>
              <a:off x="1819923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Security &amp; Compliance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6" name="Google Shape;706;p128"/>
            <p:cNvSpPr/>
            <p:nvPr/>
          </p:nvSpPr>
          <p:spPr>
            <a:xfrm>
              <a:off x="704601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Application-Aware Automation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7" name="Google Shape;707;p128"/>
            <p:cNvSpPr/>
            <p:nvPr/>
          </p:nvSpPr>
          <p:spPr>
            <a:xfrm>
              <a:off x="4051001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 dirty="0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Multitenancy</a:t>
              </a:r>
              <a:endParaRPr sz="1125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8" name="Google Shape;708;p128"/>
            <p:cNvSpPr/>
            <p:nvPr/>
          </p:nvSpPr>
          <p:spPr>
            <a:xfrm>
              <a:off x="2935462" y="2447935"/>
              <a:ext cx="1029375" cy="41782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Hybrid Cloud Management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709" name="Google Shape;709;p128"/>
            <p:cNvSpPr txBox="1"/>
            <p:nvPr/>
          </p:nvSpPr>
          <p:spPr>
            <a:xfrm>
              <a:off x="4678994" y="1803901"/>
              <a:ext cx="276075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100+ MORE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0" name="Google Shape;710;p128"/>
            <p:cNvSpPr/>
            <p:nvPr/>
          </p:nvSpPr>
          <p:spPr>
            <a:xfrm rot="10800000" flipH="1">
              <a:off x="1579532" y="2246774"/>
              <a:ext cx="390420" cy="165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11" name="Google Shape;711;p128"/>
            <p:cNvSpPr txBox="1"/>
            <p:nvPr/>
          </p:nvSpPr>
          <p:spPr>
            <a:xfrm>
              <a:off x="1349381" y="4578969"/>
              <a:ext cx="573975" cy="133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Datacenter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2" name="Google Shape;712;p128"/>
            <p:cNvSpPr txBox="1"/>
            <p:nvPr/>
          </p:nvSpPr>
          <p:spPr>
            <a:xfrm>
              <a:off x="809246" y="4578969"/>
              <a:ext cx="573975" cy="133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Edge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13" name="Google Shape;713;p128"/>
            <p:cNvSpPr/>
            <p:nvPr/>
          </p:nvSpPr>
          <p:spPr>
            <a:xfrm>
              <a:off x="1397636" y="1332216"/>
              <a:ext cx="534600" cy="749925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14" name="Google Shape;714;p128"/>
            <p:cNvSpPr/>
            <p:nvPr/>
          </p:nvSpPr>
          <p:spPr>
            <a:xfrm>
              <a:off x="803258" y="1332216"/>
              <a:ext cx="532125" cy="749925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15" name="Google Shape;715;p128" descr="Marathon-Logo-Vertical-[Large, Transparent].png"/>
            <p:cNvPicPr preferRelativeResize="0"/>
            <p:nvPr/>
          </p:nvPicPr>
          <p:blipFill rotWithShape="1">
            <a:blip r:embed="rId4">
              <a:alphaModFix/>
            </a:blip>
            <a:srcRect l="9261" t="9261" r="9270" b="9270"/>
            <a:stretch/>
          </p:blipFill>
          <p:spPr>
            <a:xfrm>
              <a:off x="1412772" y="1443428"/>
              <a:ext cx="497816" cy="497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128"/>
            <p:cNvSpPr/>
            <p:nvPr/>
          </p:nvSpPr>
          <p:spPr>
            <a:xfrm>
              <a:off x="696866" y="3402287"/>
              <a:ext cx="4382100" cy="419175"/>
            </a:xfrm>
            <a:prstGeom prst="rect">
              <a:avLst/>
            </a:prstGeom>
            <a:solidFill>
              <a:srgbClr val="7D58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1" indent="1809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Datacenter and Cloud as a Single Computing Resource </a:t>
              </a:r>
              <a:br>
                <a:rPr lang="en" sz="900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</a:br>
              <a:r>
                <a:rPr lang="en" sz="525" b="0" i="0" u="none" strike="noStrike" cap="none">
                  <a:solidFill>
                    <a:srgbClr val="FFFFFF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Powered by Apache Mesos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pic>
          <p:nvPicPr>
            <p:cNvPr id="717" name="Google Shape;717;p128" descr="Image"/>
            <p:cNvPicPr preferRelativeResize="0"/>
            <p:nvPr/>
          </p:nvPicPr>
          <p:blipFill rotWithShape="1">
            <a:blip r:embed="rId5">
              <a:alphaModFix/>
            </a:blip>
            <a:srcRect r="58955"/>
            <a:stretch/>
          </p:blipFill>
          <p:spPr>
            <a:xfrm>
              <a:off x="3213784" y="4353104"/>
              <a:ext cx="224393" cy="234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2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92557" y="4357766"/>
              <a:ext cx="358290" cy="358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28" descr="Image"/>
            <p:cNvPicPr preferRelativeResize="0"/>
            <p:nvPr/>
          </p:nvPicPr>
          <p:blipFill rotWithShape="1">
            <a:blip r:embed="rId7">
              <a:alphaModFix/>
            </a:blip>
            <a:srcRect l="18337" r="18343"/>
            <a:stretch/>
          </p:blipFill>
          <p:spPr>
            <a:xfrm>
              <a:off x="4214319" y="4390290"/>
              <a:ext cx="344270" cy="285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128"/>
            <p:cNvSpPr/>
            <p:nvPr/>
          </p:nvSpPr>
          <p:spPr>
            <a:xfrm>
              <a:off x="2000166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1" name="Google Shape;721;p128"/>
            <p:cNvSpPr/>
            <p:nvPr/>
          </p:nvSpPr>
          <p:spPr>
            <a:xfrm>
              <a:off x="2002331" y="174060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2" name="Google Shape;722;p128"/>
            <p:cNvSpPr/>
            <p:nvPr/>
          </p:nvSpPr>
          <p:spPr>
            <a:xfrm>
              <a:off x="2400650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3" name="Google Shape;723;p128"/>
            <p:cNvSpPr/>
            <p:nvPr/>
          </p:nvSpPr>
          <p:spPr>
            <a:xfrm>
              <a:off x="2402815" y="174060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4" name="Google Shape;724;p128"/>
            <p:cNvSpPr/>
            <p:nvPr/>
          </p:nvSpPr>
          <p:spPr>
            <a:xfrm>
              <a:off x="3024817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5" name="Google Shape;725;p128"/>
            <p:cNvSpPr/>
            <p:nvPr/>
          </p:nvSpPr>
          <p:spPr>
            <a:xfrm>
              <a:off x="3428984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6" name="Google Shape;726;p128"/>
            <p:cNvSpPr/>
            <p:nvPr/>
          </p:nvSpPr>
          <p:spPr>
            <a:xfrm>
              <a:off x="4237318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7" name="Google Shape;727;p128"/>
            <p:cNvSpPr/>
            <p:nvPr/>
          </p:nvSpPr>
          <p:spPr>
            <a:xfrm>
              <a:off x="3833150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28" name="Google Shape;728;p128"/>
            <p:cNvSpPr/>
            <p:nvPr/>
          </p:nvSpPr>
          <p:spPr>
            <a:xfrm>
              <a:off x="4641485" y="1333031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29" name="Google Shape;729;p128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74057" y="1375204"/>
              <a:ext cx="258556" cy="25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28" descr="Imag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76872" y="1421632"/>
              <a:ext cx="247125" cy="165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28" descr="Imag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8697" y="1419682"/>
              <a:ext cx="240141" cy="165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28" descr="Imag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902152" y="1383840"/>
              <a:ext cx="215189" cy="234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28" descr="Image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97707" y="1801082"/>
              <a:ext cx="215189" cy="21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28" descr="Image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902692" y="1830812"/>
              <a:ext cx="209551" cy="141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28" descr="Image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4287" y="1501425"/>
              <a:ext cx="457205" cy="381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28" descr="Imag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003828" y="4387108"/>
              <a:ext cx="165695" cy="17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28" descr="Image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31257" y="4388355"/>
              <a:ext cx="210157" cy="17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28" descr="stacked_wm_no_bg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062832" y="1394115"/>
              <a:ext cx="215189" cy="23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28" descr="Image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07013" y="1798990"/>
              <a:ext cx="329243" cy="21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28" descr="Image"/>
            <p:cNvPicPr preferRelativeResize="0"/>
            <p:nvPr/>
          </p:nvPicPr>
          <p:blipFill rotWithShape="1">
            <a:blip r:embed="rId19">
              <a:alphaModFix/>
            </a:blip>
            <a:srcRect r="57292"/>
            <a:stretch/>
          </p:blipFill>
          <p:spPr>
            <a:xfrm>
              <a:off x="2466379" y="1389118"/>
              <a:ext cx="220693" cy="242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28" descr="Image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316112" y="1802313"/>
              <a:ext cx="195932" cy="212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28" descr="Image"/>
            <p:cNvPicPr preferRelativeResize="0"/>
            <p:nvPr/>
          </p:nvPicPr>
          <p:blipFill rotWithShape="1">
            <a:blip r:embed="rId21">
              <a:alphaModFix/>
            </a:blip>
            <a:srcRect r="52599"/>
            <a:stretch/>
          </p:blipFill>
          <p:spPr>
            <a:xfrm>
              <a:off x="4676775" y="1361160"/>
              <a:ext cx="271780" cy="286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28" descr="Image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805064" y="4439022"/>
              <a:ext cx="362885" cy="205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128"/>
            <p:cNvSpPr/>
            <p:nvPr/>
          </p:nvSpPr>
          <p:spPr>
            <a:xfrm>
              <a:off x="3027683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5" name="Google Shape;745;p128"/>
            <p:cNvSpPr/>
            <p:nvPr/>
          </p:nvSpPr>
          <p:spPr>
            <a:xfrm>
              <a:off x="3431850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6" name="Google Shape;746;p128"/>
            <p:cNvSpPr/>
            <p:nvPr/>
          </p:nvSpPr>
          <p:spPr>
            <a:xfrm>
              <a:off x="4240184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7" name="Google Shape;747;p128"/>
            <p:cNvSpPr/>
            <p:nvPr/>
          </p:nvSpPr>
          <p:spPr>
            <a:xfrm>
              <a:off x="3836017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sp>
          <p:nvSpPr>
            <p:cNvPr id="748" name="Google Shape;748;p128"/>
            <p:cNvSpPr/>
            <p:nvPr/>
          </p:nvSpPr>
          <p:spPr>
            <a:xfrm>
              <a:off x="4644350" y="1737226"/>
              <a:ext cx="342900" cy="342900"/>
            </a:xfrm>
            <a:prstGeom prst="rect">
              <a:avLst/>
            </a:prstGeom>
            <a:noFill/>
            <a:ln w="9525" cap="flat" cmpd="sng">
              <a:solidFill>
                <a:srgbClr val="323A4E">
                  <a:alpha val="14509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grpSp>
          <p:nvGrpSpPr>
            <p:cNvPr id="749" name="Google Shape;749;p128"/>
            <p:cNvGrpSpPr/>
            <p:nvPr/>
          </p:nvGrpSpPr>
          <p:grpSpPr>
            <a:xfrm>
              <a:off x="4664607" y="4371298"/>
              <a:ext cx="258556" cy="315785"/>
              <a:chOff x="13970" y="0"/>
              <a:chExt cx="344741" cy="421046"/>
            </a:xfrm>
          </p:grpSpPr>
          <p:pic>
            <p:nvPicPr>
              <p:cNvPr id="750" name="Google Shape;750;p128" descr="Image"/>
              <p:cNvPicPr preferRelativeResize="0"/>
              <p:nvPr/>
            </p:nvPicPr>
            <p:blipFill rotWithShape="1">
              <a:blip r:embed="rId23">
                <a:alphaModFix/>
              </a:blip>
              <a:srcRect t="25613" r="58244" b="25608"/>
              <a:stretch/>
            </p:blipFill>
            <p:spPr>
              <a:xfrm>
                <a:off x="13971" y="0"/>
                <a:ext cx="344740" cy="3020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Google Shape;751;p128" descr="Image"/>
              <p:cNvPicPr preferRelativeResize="0"/>
              <p:nvPr/>
            </p:nvPicPr>
            <p:blipFill rotWithShape="1">
              <a:blip r:embed="rId23">
                <a:alphaModFix/>
              </a:blip>
              <a:srcRect l="37999" t="30762" b="30764"/>
              <a:stretch/>
            </p:blipFill>
            <p:spPr>
              <a:xfrm>
                <a:off x="13970" y="274237"/>
                <a:ext cx="315473" cy="1468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2" name="Google Shape;752;p128" descr="Image"/>
            <p:cNvPicPr preferRelativeResize="0"/>
            <p:nvPr/>
          </p:nvPicPr>
          <p:blipFill rotWithShape="1">
            <a:blip r:embed="rId24">
              <a:alphaModFix amt="90000"/>
            </a:blip>
            <a:srcRect/>
            <a:stretch/>
          </p:blipFill>
          <p:spPr>
            <a:xfrm>
              <a:off x="1705494" y="2228399"/>
              <a:ext cx="109904" cy="109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28" descr="Image"/>
            <p:cNvPicPr preferRelativeResize="0"/>
            <p:nvPr/>
          </p:nvPicPr>
          <p:blipFill rotWithShape="1">
            <a:blip r:embed="rId25">
              <a:alphaModFix/>
            </a:blip>
            <a:srcRect l="39250"/>
            <a:stretch/>
          </p:blipFill>
          <p:spPr>
            <a:xfrm>
              <a:off x="3195987" y="4535786"/>
              <a:ext cx="273118" cy="215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28" descr="Image"/>
            <p:cNvPicPr preferRelativeResize="0"/>
            <p:nvPr/>
          </p:nvPicPr>
          <p:blipFill rotWithShape="1">
            <a:blip r:embed="rId26">
              <a:alphaModFix/>
            </a:blip>
            <a:srcRect l="22997" r="22992"/>
            <a:stretch/>
          </p:blipFill>
          <p:spPr>
            <a:xfrm>
              <a:off x="2736868" y="4390290"/>
              <a:ext cx="349080" cy="27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128"/>
            <p:cNvSpPr txBox="1"/>
            <p:nvPr/>
          </p:nvSpPr>
          <p:spPr>
            <a:xfrm>
              <a:off x="2434158" y="1803901"/>
              <a:ext cx="276075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rgbClr val="7D58FF"/>
                  </a:solidFill>
                  <a:latin typeface="Roboto" panose="020B0604020202020204" charset="0"/>
                  <a:ea typeface="Roboto" panose="020B0604020202020204" charset="0"/>
                  <a:cs typeface="Roboto Medium"/>
                  <a:sym typeface="Roboto Medium"/>
                </a:rPr>
                <a:t>20+ MORE</a:t>
              </a:r>
              <a:endParaRPr sz="1125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756" name="Google Shape;756;p128"/>
            <p:cNvSpPr/>
            <p:nvPr/>
          </p:nvSpPr>
          <p:spPr>
            <a:xfrm rot="10800000" flipH="1">
              <a:off x="3812267" y="2246774"/>
              <a:ext cx="390420" cy="165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Helvetica Neue Light"/>
                <a:sym typeface="Helvetica Neue Light"/>
              </a:endParaRPr>
            </a:p>
          </p:txBody>
        </p:sp>
        <p:pic>
          <p:nvPicPr>
            <p:cNvPr id="757" name="Google Shape;757;p128" descr="Image"/>
            <p:cNvPicPr preferRelativeResize="0"/>
            <p:nvPr/>
          </p:nvPicPr>
          <p:blipFill rotWithShape="1">
            <a:blip r:embed="rId24">
              <a:alphaModFix amt="90000"/>
            </a:blip>
            <a:srcRect/>
            <a:stretch/>
          </p:blipFill>
          <p:spPr>
            <a:xfrm>
              <a:off x="3947753" y="2228399"/>
              <a:ext cx="109904" cy="1099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8" name="Google Shape;758;p128"/>
            <p:cNvGrpSpPr/>
            <p:nvPr/>
          </p:nvGrpSpPr>
          <p:grpSpPr>
            <a:xfrm>
              <a:off x="4191313" y="3887457"/>
              <a:ext cx="390420" cy="187761"/>
              <a:chOff x="0" y="0"/>
              <a:chExt cx="520560" cy="250348"/>
            </a:xfrm>
          </p:grpSpPr>
          <p:sp>
            <p:nvSpPr>
              <p:cNvPr id="759" name="Google Shape;759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0" name="Google Shape;760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1" name="Google Shape;761;p128"/>
            <p:cNvGrpSpPr/>
            <p:nvPr/>
          </p:nvGrpSpPr>
          <p:grpSpPr>
            <a:xfrm>
              <a:off x="2697193" y="3889184"/>
              <a:ext cx="390420" cy="187761"/>
              <a:chOff x="0" y="0"/>
              <a:chExt cx="520560" cy="250348"/>
            </a:xfrm>
          </p:grpSpPr>
          <p:sp>
            <p:nvSpPr>
              <p:cNvPr id="762" name="Google Shape;762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3" name="Google Shape;763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" name="Google Shape;764;p128"/>
            <p:cNvGrpSpPr/>
            <p:nvPr/>
          </p:nvGrpSpPr>
          <p:grpSpPr>
            <a:xfrm>
              <a:off x="1203073" y="3889184"/>
              <a:ext cx="390420" cy="187761"/>
              <a:chOff x="0" y="0"/>
              <a:chExt cx="520560" cy="250348"/>
            </a:xfrm>
          </p:grpSpPr>
          <p:sp>
            <p:nvSpPr>
              <p:cNvPr id="765" name="Google Shape;765;p128"/>
              <p:cNvSpPr/>
              <p:nvPr/>
            </p:nvSpPr>
            <p:spPr>
              <a:xfrm rot="10800000" flipH="1">
                <a:off x="0" y="29434"/>
                <a:ext cx="520560" cy="220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B2029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" panose="020B0604020202020204" charset="0"/>
                  <a:ea typeface="Roboto" panose="020B0604020202020204" charset="0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766" name="Google Shape;766;p128" descr="Image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161916" y="0"/>
                <a:ext cx="158602" cy="158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7" name="Google Shape;767;p128" descr="Image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4235" y="1797835"/>
              <a:ext cx="215189" cy="230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1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065125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</a:pPr>
            <a:r>
              <a:rPr lang="en" sz="2400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Mesosphere</a:t>
            </a:r>
            <a:r>
              <a:rPr lang="en" sz="2325" b="0" i="0" u="none" strike="noStrike" cap="none" dirty="0">
                <a:solidFill>
                  <a:srgbClr val="7D58FF"/>
                </a:solidFill>
                <a:latin typeface="Roboto" panose="020B0604020202020204" charset="0"/>
                <a:ea typeface="Roboto" panose="020B0604020202020204" charset="0"/>
                <a:sym typeface="Roboto"/>
              </a:rPr>
              <a:t> DC/OS enables digital transformation</a:t>
            </a:r>
            <a:endParaRPr sz="2325" b="0" i="0" u="none" strike="noStrike" cap="none" dirty="0">
              <a:solidFill>
                <a:srgbClr val="7D58FF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595432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Custom 1">
      <a:dk1>
        <a:srgbClr val="000000"/>
      </a:dk1>
      <a:lt1>
        <a:srgbClr val="FFFFFF"/>
      </a:lt1>
      <a:dk2>
        <a:srgbClr val="1B2029"/>
      </a:dk2>
      <a:lt2>
        <a:srgbClr val="DADDE2"/>
      </a:lt2>
      <a:accent1>
        <a:srgbClr val="7D58FF"/>
      </a:accent1>
      <a:accent2>
        <a:srgbClr val="FF007D"/>
      </a:accent2>
      <a:accent3>
        <a:srgbClr val="14C684"/>
      </a:accent3>
      <a:accent4>
        <a:srgbClr val="157FF2"/>
      </a:accent4>
      <a:accent5>
        <a:srgbClr val="20D5FF"/>
      </a:accent5>
      <a:accent6>
        <a:srgbClr val="FECB53"/>
      </a:accent6>
      <a:hlink>
        <a:srgbClr val="0070C0"/>
      </a:hlink>
      <a:folHlink>
        <a:srgbClr val="F337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On-screen Show (16:9)</PresentationFormat>
  <Paragraphs>235</Paragraphs>
  <Slides>27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Roboto</vt:lpstr>
      <vt:lpstr>Source Sans Pro</vt:lpstr>
      <vt:lpstr>Proxima Nova</vt:lpstr>
      <vt:lpstr>Helvetica Neue</vt:lpstr>
      <vt:lpstr>Helvetica Neue Light</vt:lpstr>
      <vt:lpstr>Arial</vt:lpstr>
      <vt:lpstr>Simple Light</vt:lpstr>
      <vt:lpstr>White</vt:lpstr>
      <vt:lpstr>White</vt:lpstr>
      <vt:lpstr>White</vt:lpstr>
      <vt:lpstr>White</vt:lpstr>
      <vt:lpstr>White</vt:lpstr>
      <vt:lpstr>Mesosphere DC/OS</vt:lpstr>
      <vt:lpstr>PowerPoint Presentation</vt:lpstr>
      <vt:lpstr>PowerPoint Presentation</vt:lpstr>
      <vt:lpstr>PowerPoint Presentation</vt:lpstr>
      <vt:lpstr>Reality of Changing IT Landscape</vt:lpstr>
      <vt:lpstr>What this Means for Enterprise IT</vt:lpstr>
      <vt:lpstr>PowerPoint Presentation</vt:lpstr>
      <vt:lpstr>“Provide public cloud-like services from an open partner ecosystem, delivered on any infrastructure.”</vt:lpstr>
      <vt:lpstr>Mesosphere DC/OS enables digital transformation</vt:lpstr>
      <vt:lpstr>Mesosphere DC/OS enables digital transformation</vt:lpstr>
      <vt:lpstr>PowerPoint Presentation</vt:lpstr>
      <vt:lpstr>Mesosphere DC/OS enables digital transformation</vt:lpstr>
      <vt:lpstr>PowerPoint Presentation</vt:lpstr>
      <vt:lpstr>Mesosphere DC/OS enables digital transformation</vt:lpstr>
      <vt:lpstr>Workload Consolidation - Kubernetes and Data Services</vt:lpstr>
      <vt:lpstr>Mesosphere DC/OS enables digital transformation</vt:lpstr>
      <vt:lpstr>Business Continuity &amp; Disaster Recovery: High Availability Against Datacenter or Cloud Outages </vt:lpstr>
      <vt:lpstr>Mesosphere DC/OS enables digital transformation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2019-03-28T00:53:46Z</dcterms:modified>
</cp:coreProperties>
</file>